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13"/>
  </p:notesMasterIdLst>
  <p:sldIdLst>
    <p:sldId id="256" r:id="rId2"/>
    <p:sldId id="259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39" autoAdjust="0"/>
  </p:normalViewPr>
  <p:slideViewPr>
    <p:cSldViewPr snapToGrid="0">
      <p:cViewPr varScale="1">
        <p:scale>
          <a:sx n="74" d="100"/>
          <a:sy n="74" d="100"/>
        </p:scale>
        <p:origin x="10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B8739-7015-4D19-BA85-646F49EDF7F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C69C1-A47D-4E22-80F0-2994D95C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5AD9-7924-46F2-A9C8-15885B404ADE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7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B948-1D43-4527-A3C9-1C43504EFADB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37EF-2E1E-4BF7-A2A0-2BB04F634A6B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3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611D-D078-4218-BC5D-6DF1C2207A27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24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8C89-0641-48DD-813B-DBD14F98DD75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3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0670-8B3E-4A55-ABA6-04324086F971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82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8DFC-6B45-4AA8-8989-3013BF374D88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5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6A84-CC12-43C4-B7CE-625A50E63BE3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6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638E-F1D1-4089-90DB-CD3F88FA598F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0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2A13E0E3-AD39-450A-BFF2-E25B72D0CD67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0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05C080-37A9-43C8-B81D-4B43E94D925B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0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A5820396-F629-42DE-9EC2-69D32347DBFA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58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28" r:id="rId6"/>
    <p:sldLayoutId id="2147483824" r:id="rId7"/>
    <p:sldLayoutId id="2147483825" r:id="rId8"/>
    <p:sldLayoutId id="2147483826" r:id="rId9"/>
    <p:sldLayoutId id="2147483827" r:id="rId10"/>
    <p:sldLayoutId id="214748382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yogikumar" TargetMode="External"/><Relationship Id="rId2" Type="http://schemas.openxmlformats.org/officeDocument/2006/relationships/hyperlink" Target="mailto:tradeparallel.tes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76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937801-38E6-475F-BB79-9BA40FF74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929" y="639097"/>
            <a:ext cx="6253317" cy="3686015"/>
          </a:xfrm>
        </p:spPr>
        <p:txBody>
          <a:bodyPr>
            <a:normAutofit fontScale="90000"/>
          </a:bodyPr>
          <a:lstStyle/>
          <a:p>
            <a:r>
              <a:rPr lang="en-US" sz="5000" b="1" dirty="0">
                <a:latin typeface="+mn-lt"/>
              </a:rPr>
              <a:t>Data Structures and Algorithms</a:t>
            </a:r>
            <a:br>
              <a:rPr lang="en-US" sz="5000" dirty="0">
                <a:latin typeface="+mn-lt"/>
              </a:rPr>
            </a:br>
            <a:r>
              <a:rPr lang="en-US" sz="5000" dirty="0">
                <a:latin typeface="+mn-lt"/>
              </a:rPr>
              <a:t>for </a:t>
            </a:r>
            <a:br>
              <a:rPr lang="en-US" sz="5000" dirty="0">
                <a:latin typeface="+mn-lt"/>
              </a:rPr>
            </a:br>
            <a:r>
              <a:rPr lang="en-US" sz="5000" dirty="0" err="1">
                <a:latin typeface="+mn-lt"/>
              </a:rPr>
              <a:t>Nisvartha</a:t>
            </a:r>
            <a:r>
              <a:rPr lang="en-US" sz="5000" dirty="0">
                <a:latin typeface="+mn-lt"/>
              </a:rPr>
              <a:t> Foundation Students</a:t>
            </a:r>
            <a:br>
              <a:rPr lang="en-US" sz="5000" dirty="0">
                <a:latin typeface="+mn-lt"/>
              </a:rPr>
            </a:br>
            <a:r>
              <a:rPr lang="en-US" sz="2200" b="1" dirty="0">
                <a:latin typeface="+mn-lt"/>
              </a:rPr>
              <a:t>Session 2 May 15</a:t>
            </a:r>
            <a:r>
              <a:rPr lang="en-US" sz="2200" b="1" baseline="30000" dirty="0">
                <a:latin typeface="+mn-lt"/>
              </a:rPr>
              <a:t>th</a:t>
            </a:r>
            <a:r>
              <a:rPr lang="en-US" sz="2200" b="1" dirty="0">
                <a:latin typeface="+mn-lt"/>
              </a:rPr>
              <a:t> 2021</a:t>
            </a:r>
            <a:br>
              <a:rPr lang="en-US" sz="2200" b="1" dirty="0">
                <a:latin typeface="+mn-lt"/>
              </a:rPr>
            </a:br>
            <a:r>
              <a:rPr lang="en-US" sz="2200" b="1" dirty="0">
                <a:latin typeface="+mn-lt"/>
              </a:rPr>
              <a:t>Big O by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6687C-7F39-48A2-A786-124F7B401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899" y="4672738"/>
            <a:ext cx="6585024" cy="15461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</a:p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Kumaraguru Muthuraj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Founder Engineer, </a:t>
            </a:r>
          </a:p>
        </p:txBody>
      </p:sp>
      <p:cxnSp>
        <p:nvCxnSpPr>
          <p:cNvPr id="82" name="Straight Connector 78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F165D5BF-858F-4946-8D3B-13AB056A8F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742" r="10186" b="-1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1F1064-4E8A-4850-BA4B-0960A29ED5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5401" y="5421406"/>
            <a:ext cx="1722189" cy="51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7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0AB5C3-90B7-4CC6-8553-1CF91B4CA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F8C025-87AF-41B9-B12A-2D4D9E23A932}"/>
              </a:ext>
            </a:extLst>
          </p:cNvPr>
          <p:cNvSpPr txBox="1"/>
          <p:nvPr/>
        </p:nvSpPr>
        <p:spPr>
          <a:xfrm>
            <a:off x="562466" y="575035"/>
            <a:ext cx="1106706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algn="ctr"/>
            <a:r>
              <a:rPr lang="en-US" sz="3200" b="1" dirty="0"/>
              <a:t>Big O by example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What about the time complexity of binary search that we did last session?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Consider the array 2, 4, 5, 7, 8, 18, 34, 45, 56, 78, 89, 90, 100, 122, 124, 345, 678, 890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/>
              <a:t>Reduce this to a binary search tree and solve.</a:t>
            </a:r>
          </a:p>
          <a:p>
            <a:pPr algn="just"/>
            <a:endParaRPr lang="en-US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Understanding best and average time cases.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44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EA1702-695C-4F64-8132-1D9E79536947}"/>
              </a:ext>
            </a:extLst>
          </p:cNvPr>
          <p:cNvSpPr txBox="1"/>
          <p:nvPr/>
        </p:nvSpPr>
        <p:spPr>
          <a:xfrm>
            <a:off x="697584" y="575035"/>
            <a:ext cx="107936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Reach Kumaraguru Muthuraj at </a:t>
            </a:r>
            <a:r>
              <a:rPr lang="en-US" dirty="0">
                <a:hlinkClick r:id="rId2"/>
              </a:rPr>
              <a:t>tradeparallel.tes@gmail.com</a:t>
            </a:r>
            <a:r>
              <a:rPr lang="en-US" dirty="0"/>
              <a:t> for any questions related to interview preparation.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Know more at </a:t>
            </a:r>
            <a:r>
              <a:rPr lang="en-US" dirty="0">
                <a:hlinkClick r:id="rId3"/>
              </a:rPr>
              <a:t>https://www.linkedin.com/in/yogikumar</a:t>
            </a:r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974E95-065E-4C86-87D9-20059804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6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EFC767-E7F7-4295-8907-6BA6FF91C892}"/>
              </a:ext>
            </a:extLst>
          </p:cNvPr>
          <p:cNvSpPr txBox="1"/>
          <p:nvPr/>
        </p:nvSpPr>
        <p:spPr>
          <a:xfrm>
            <a:off x="584462" y="575035"/>
            <a:ext cx="1094944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Understanding time complexity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b="1" dirty="0"/>
              <a:t>A mathematical way to express the time taken to run an algorithm.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b="1" dirty="0"/>
              <a:t>Absolute time taken is not conveyed, however, we get the relative time taken to run 2 different algorithms for the same problem.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b="1" dirty="0"/>
              <a:t>Its mostly a function of data size or a parameter derived out of data size.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7163E-24BD-48C9-9D92-4FBC45E4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4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5B7672-3425-46F0-8554-36C147BD7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7FFF9E-FBB2-46C6-9A0C-8EBFA7B2F01C}"/>
              </a:ext>
            </a:extLst>
          </p:cNvPr>
          <p:cNvSpPr txBox="1"/>
          <p:nvPr/>
        </p:nvSpPr>
        <p:spPr>
          <a:xfrm>
            <a:off x="935180" y="405245"/>
            <a:ext cx="102662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When we say time complexity of an algorithm is O(N) – Pronounced Big Oh, what does N mean? Is there anything else other than N? What does O mean? It’s a function that tells the maximum time taken to complete the algorithm as a function of data size 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If so, is there a best case time? Yes! its called Omega(N). There must be an average case to- Theta. Books differ in these notations, but remember there is a worst, best and average case times for a given algorithm.</a:t>
            </a:r>
          </a:p>
        </p:txBody>
      </p:sp>
    </p:spTree>
    <p:extLst>
      <p:ext uri="{BB962C8B-B14F-4D97-AF65-F5344CB8AC3E}">
        <p14:creationId xmlns:p14="http://schemas.microsoft.com/office/powerpoint/2010/main" val="950566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65F3AB-BF8A-4EF7-964D-03F6AE00E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6CC53C-0E0E-4AF1-AE81-56EA4BC97A28}"/>
              </a:ext>
            </a:extLst>
          </p:cNvPr>
          <p:cNvSpPr txBox="1"/>
          <p:nvPr/>
        </p:nvSpPr>
        <p:spPr>
          <a:xfrm>
            <a:off x="584462" y="575035"/>
            <a:ext cx="1106706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O(N) – Means that given size of data as N,  time taken to finish the algorithm </a:t>
            </a:r>
            <a:r>
              <a:rPr lang="en-US" sz="3200" b="1"/>
              <a:t>increases linearly </a:t>
            </a:r>
            <a:r>
              <a:rPr lang="en-US" sz="3200" b="1" dirty="0"/>
              <a:t>as N increases. Think of printing N  numbers.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Consider we want to print a 2 dimensional matrix, say m x n. What is the time complexity of the algorithm? O(</a:t>
            </a:r>
            <a:r>
              <a:rPr lang="en-US" sz="3200" b="1" dirty="0" err="1"/>
              <a:t>mn</a:t>
            </a:r>
            <a:r>
              <a:rPr lang="en-US" sz="3200" b="1" dirty="0"/>
              <a:t>) or O(N), where N is the number of elements in the matrix.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736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BAC85-AABE-4539-B8A7-F16B0FE6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CDE7FF-D4B3-4352-8770-CCAB8EFE33EA}"/>
              </a:ext>
            </a:extLst>
          </p:cNvPr>
          <p:cNvSpPr txBox="1"/>
          <p:nvPr/>
        </p:nvSpPr>
        <p:spPr>
          <a:xfrm>
            <a:off x="584462" y="575035"/>
            <a:ext cx="1106706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algn="ctr"/>
            <a:r>
              <a:rPr lang="en-US" sz="3200" b="1" dirty="0"/>
              <a:t>Big O by example</a:t>
            </a:r>
          </a:p>
          <a:p>
            <a:pPr algn="just"/>
            <a:r>
              <a:rPr lang="en-US" dirty="0"/>
              <a:t>int sum(int n) {</a:t>
            </a:r>
          </a:p>
          <a:p>
            <a:pPr algn="just"/>
            <a:r>
              <a:rPr lang="en-US" dirty="0"/>
              <a:t>	if (n&lt;=0) {</a:t>
            </a:r>
          </a:p>
          <a:p>
            <a:pPr algn="just"/>
            <a:r>
              <a:rPr lang="en-US" dirty="0"/>
              <a:t>		return 0</a:t>
            </a:r>
          </a:p>
          <a:p>
            <a:pPr algn="just"/>
            <a:r>
              <a:rPr lang="en-US" dirty="0"/>
              <a:t>	}</a:t>
            </a:r>
          </a:p>
          <a:p>
            <a:pPr algn="just"/>
            <a:r>
              <a:rPr lang="en-US" dirty="0"/>
              <a:t>	return n + sum(n - 1)</a:t>
            </a:r>
          </a:p>
          <a:p>
            <a:pPr algn="just"/>
            <a:r>
              <a:rPr lang="en-US" dirty="0"/>
              <a:t>}</a:t>
            </a:r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Ignore fixed time operations.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At the end, retain only predominant operations.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Drop the constants.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Consider 4 people painting a house. Though 3 people finish in 2 hours, the 4</a:t>
            </a:r>
            <a:r>
              <a:rPr lang="en-US" baseline="30000" dirty="0"/>
              <a:t>th</a:t>
            </a:r>
            <a:r>
              <a:rPr lang="en-US" dirty="0"/>
              <a:t> person takes 5 </a:t>
            </a:r>
            <a:r>
              <a:rPr lang="en-US" dirty="0" err="1"/>
              <a:t>hrs</a:t>
            </a:r>
            <a:r>
              <a:rPr lang="en-US" dirty="0"/>
              <a:t> and hence its 5 </a:t>
            </a:r>
            <a:r>
              <a:rPr lang="en-US" dirty="0" err="1"/>
              <a:t>hrs</a:t>
            </a:r>
            <a:r>
              <a:rPr lang="en-US" dirty="0"/>
              <a:t>, or the O(N) complexity is a function of 4</a:t>
            </a:r>
            <a:r>
              <a:rPr lang="en-US" baseline="30000" dirty="0"/>
              <a:t>th</a:t>
            </a:r>
            <a:r>
              <a:rPr lang="en-US" dirty="0"/>
              <a:t> person’s speed.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168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D66097-D8C1-4FC3-B1F4-912B906A3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77F539-4F0B-4A51-9E17-AB2EF7D35E64}"/>
              </a:ext>
            </a:extLst>
          </p:cNvPr>
          <p:cNvSpPr txBox="1"/>
          <p:nvPr/>
        </p:nvSpPr>
        <p:spPr>
          <a:xfrm>
            <a:off x="584462" y="575035"/>
            <a:ext cx="1106706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algn="ctr"/>
            <a:r>
              <a:rPr lang="en-US" sz="3200" b="1" dirty="0"/>
              <a:t>Big O by example</a:t>
            </a:r>
          </a:p>
          <a:p>
            <a:pPr algn="just"/>
            <a:r>
              <a:rPr lang="en-US" dirty="0"/>
              <a:t>int min = </a:t>
            </a:r>
            <a:r>
              <a:rPr lang="en-US" dirty="0" err="1"/>
              <a:t>Integer.MAX_VALUE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int max = </a:t>
            </a:r>
            <a:r>
              <a:rPr lang="en-US" dirty="0" err="1"/>
              <a:t>Integer.MIN_VALUE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for (int x : array) {</a:t>
            </a:r>
          </a:p>
          <a:p>
            <a:pPr algn="just"/>
            <a:r>
              <a:rPr lang="en-US" dirty="0"/>
              <a:t>	if (x &lt; min) min = x;</a:t>
            </a:r>
          </a:p>
          <a:p>
            <a:pPr algn="just"/>
            <a:r>
              <a:rPr lang="en-US" dirty="0"/>
              <a:t>	if (x &gt; max) max = x;</a:t>
            </a:r>
          </a:p>
          <a:p>
            <a:pPr algn="just"/>
            <a:r>
              <a:rPr lang="en-US" dirty="0"/>
              <a:t>}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int min = </a:t>
            </a:r>
            <a:r>
              <a:rPr lang="en-US" dirty="0" err="1"/>
              <a:t>Integer.MAX_VALUE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int max = </a:t>
            </a:r>
            <a:r>
              <a:rPr lang="en-US" dirty="0" err="1"/>
              <a:t>Integer.MIN_VALUE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for (int x : array) {</a:t>
            </a:r>
          </a:p>
          <a:p>
            <a:pPr algn="just"/>
            <a:r>
              <a:rPr lang="en-US" dirty="0"/>
              <a:t>	if (x &lt; min) min = x;</a:t>
            </a:r>
          </a:p>
          <a:p>
            <a:pPr algn="just"/>
            <a:r>
              <a:rPr lang="en-US" dirty="0"/>
              <a:t>}</a:t>
            </a:r>
          </a:p>
          <a:p>
            <a:pPr algn="just"/>
            <a:r>
              <a:rPr lang="en-US" dirty="0"/>
              <a:t>for (int x : array) {</a:t>
            </a:r>
          </a:p>
          <a:p>
            <a:pPr algn="just"/>
            <a:r>
              <a:rPr lang="en-US" dirty="0"/>
              <a:t>	if (x &gt; max) max = x;</a:t>
            </a:r>
          </a:p>
          <a:p>
            <a:pPr algn="just"/>
            <a:r>
              <a:rPr lang="en-US" dirty="0"/>
              <a:t>}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First is faster than second, but the time complexity for both is O(N)</a:t>
            </a:r>
          </a:p>
        </p:txBody>
      </p:sp>
    </p:spTree>
    <p:extLst>
      <p:ext uri="{BB962C8B-B14F-4D97-AF65-F5344CB8AC3E}">
        <p14:creationId xmlns:p14="http://schemas.microsoft.com/office/powerpoint/2010/main" val="383727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829AE9-82DD-489A-BAB4-E49F8D703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0E4E8B-D1A3-4CD0-871E-75177626CA42}"/>
              </a:ext>
            </a:extLst>
          </p:cNvPr>
          <p:cNvSpPr txBox="1"/>
          <p:nvPr/>
        </p:nvSpPr>
        <p:spPr>
          <a:xfrm>
            <a:off x="562466" y="575035"/>
            <a:ext cx="1106706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algn="ctr"/>
            <a:r>
              <a:rPr lang="en-US" sz="3200" b="1" dirty="0"/>
              <a:t>Big O by example</a:t>
            </a:r>
          </a:p>
          <a:p>
            <a:pPr algn="just"/>
            <a:r>
              <a:rPr lang="en-US" dirty="0"/>
              <a:t>O(N^2 + N)  </a:t>
            </a:r>
          </a:p>
          <a:p>
            <a:pPr algn="just"/>
            <a:r>
              <a:rPr lang="en-US" dirty="0"/>
              <a:t>O(N + log N)</a:t>
            </a:r>
          </a:p>
          <a:p>
            <a:pPr algn="just"/>
            <a:r>
              <a:rPr lang="en-US" dirty="0"/>
              <a:t>O(5*2^N + 1000N^100)</a:t>
            </a:r>
          </a:p>
          <a:p>
            <a:pPr algn="just"/>
            <a:r>
              <a:rPr lang="en-US" dirty="0"/>
              <a:t>O(N + M), N and M unrelated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for (int a : </a:t>
            </a:r>
            <a:r>
              <a:rPr lang="en-US" dirty="0" err="1"/>
              <a:t>arrA</a:t>
            </a:r>
            <a:r>
              <a:rPr lang="en-US" dirty="0"/>
              <a:t>) {</a:t>
            </a:r>
          </a:p>
          <a:p>
            <a:pPr algn="just"/>
            <a:r>
              <a:rPr lang="en-US" dirty="0"/>
              <a:t>	for (int b : </a:t>
            </a:r>
            <a:r>
              <a:rPr lang="en-US" dirty="0" err="1"/>
              <a:t>arrB</a:t>
            </a:r>
            <a:r>
              <a:rPr lang="en-US" dirty="0"/>
              <a:t>) {</a:t>
            </a:r>
          </a:p>
          <a:p>
            <a:pPr algn="just"/>
            <a:r>
              <a:rPr lang="en-US" dirty="0"/>
              <a:t>		print(a + “,” + b)</a:t>
            </a:r>
          </a:p>
          <a:p>
            <a:pPr algn="just"/>
            <a:r>
              <a:rPr lang="en-US" dirty="0"/>
              <a:t>	}</a:t>
            </a:r>
          </a:p>
          <a:p>
            <a:pPr algn="just"/>
            <a:r>
              <a:rPr lang="en-US" dirty="0"/>
              <a:t>}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69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F2D1CC-1490-4432-96FE-B9835F6EA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26BB40-4AE4-46BE-9633-2682138F8AFB}"/>
              </a:ext>
            </a:extLst>
          </p:cNvPr>
          <p:cNvSpPr txBox="1"/>
          <p:nvPr/>
        </p:nvSpPr>
        <p:spPr>
          <a:xfrm>
            <a:off x="562466" y="575035"/>
            <a:ext cx="110670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algn="ctr"/>
            <a:r>
              <a:rPr lang="en-US" sz="3200" b="1" dirty="0"/>
              <a:t>Big O by example</a:t>
            </a:r>
          </a:p>
          <a:p>
            <a:pPr algn="just"/>
            <a:r>
              <a:rPr lang="en-US" dirty="0"/>
              <a:t>for (int </a:t>
            </a:r>
            <a:r>
              <a:rPr lang="en-US" dirty="0" err="1"/>
              <a:t>i</a:t>
            </a:r>
            <a:r>
              <a:rPr lang="en-US" dirty="0"/>
              <a:t> : N) {</a:t>
            </a:r>
          </a:p>
          <a:p>
            <a:pPr algn="just"/>
            <a:r>
              <a:rPr lang="en-US" dirty="0"/>
              <a:t>	</a:t>
            </a:r>
            <a:r>
              <a:rPr lang="en-US" dirty="0" err="1"/>
              <a:t>println</a:t>
            </a:r>
            <a:r>
              <a:rPr lang="en-US" dirty="0"/>
              <a:t>(“Printing </a:t>
            </a:r>
            <a:r>
              <a:rPr lang="en-US" dirty="0" err="1"/>
              <a:t>i</a:t>
            </a:r>
            <a:r>
              <a:rPr lang="en-US" dirty="0"/>
              <a:t> squared - ” +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)	</a:t>
            </a:r>
          </a:p>
          <a:p>
            <a:pPr algn="just"/>
            <a:r>
              <a:rPr lang="en-US" dirty="0"/>
              <a:t>}</a:t>
            </a:r>
          </a:p>
          <a:p>
            <a:pPr algn="just"/>
            <a:r>
              <a:rPr lang="en-US" dirty="0"/>
              <a:t>O(N)?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54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43A006-1598-4E2F-BEA3-4F067D64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1BFA08-0587-4B1B-A562-4498FFFFAE09}"/>
              </a:ext>
            </a:extLst>
          </p:cNvPr>
          <p:cNvSpPr txBox="1"/>
          <p:nvPr/>
        </p:nvSpPr>
        <p:spPr>
          <a:xfrm>
            <a:off x="562466" y="606208"/>
            <a:ext cx="1106706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algn="ctr"/>
            <a:r>
              <a:rPr lang="en-US" sz="3200" b="1" dirty="0"/>
              <a:t>Big O by example</a:t>
            </a:r>
          </a:p>
          <a:p>
            <a:pPr algn="just"/>
            <a:r>
              <a:rPr lang="en-US" dirty="0"/>
              <a:t>int f (int n) {</a:t>
            </a:r>
          </a:p>
          <a:p>
            <a:pPr algn="just"/>
            <a:r>
              <a:rPr lang="en-US" dirty="0"/>
              <a:t>	if (n &lt;= 1) {</a:t>
            </a:r>
          </a:p>
          <a:p>
            <a:pPr algn="just"/>
            <a:r>
              <a:rPr lang="en-US" dirty="0"/>
              <a:t>		return 1</a:t>
            </a:r>
          </a:p>
          <a:p>
            <a:pPr algn="just"/>
            <a:r>
              <a:rPr lang="en-US" dirty="0"/>
              <a:t>	}</a:t>
            </a:r>
          </a:p>
          <a:p>
            <a:pPr algn="just"/>
            <a:r>
              <a:rPr lang="en-US" dirty="0"/>
              <a:t>	return f(n - 1) + f(n - 1)</a:t>
            </a:r>
          </a:p>
          <a:p>
            <a:pPr algn="just"/>
            <a:r>
              <a:rPr lang="en-US" dirty="0"/>
              <a:t>}</a:t>
            </a:r>
          </a:p>
          <a:p>
            <a:pPr algn="just"/>
            <a:r>
              <a:rPr lang="en-US" dirty="0"/>
              <a:t>How to calculate the complexity?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Remember; O(</a:t>
            </a:r>
            <a:r>
              <a:rPr lang="en-US" dirty="0" err="1"/>
              <a:t>branches^depth</a:t>
            </a:r>
            <a:r>
              <a:rPr lang="en-US" dirty="0"/>
              <a:t>)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813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325</TotalTime>
  <Words>762</Words>
  <Application>Microsoft Office PowerPoint</Application>
  <PresentationFormat>Widescreen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Avenir Next LT Pro</vt:lpstr>
      <vt:lpstr>Avenir Next LT Pro Light</vt:lpstr>
      <vt:lpstr>Calibri</vt:lpstr>
      <vt:lpstr>RetrospectVTI</vt:lpstr>
      <vt:lpstr>Data Structures and Algorithms for  Nisvartha Foundation Students Session 2 May 15th 2021 Big O by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and Algorithms </dc:title>
  <dc:creator>Kumaraguru</dc:creator>
  <cp:lastModifiedBy>Kumaraguru Muthuraj</cp:lastModifiedBy>
  <cp:revision>510</cp:revision>
  <dcterms:created xsi:type="dcterms:W3CDTF">2021-05-08T08:34:08Z</dcterms:created>
  <dcterms:modified xsi:type="dcterms:W3CDTF">2021-05-15T18:57:01Z</dcterms:modified>
</cp:coreProperties>
</file>