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14"/>
  </p:notesMasterIdLst>
  <p:sldIdLst>
    <p:sldId id="256" r:id="rId2"/>
    <p:sldId id="259" r:id="rId3"/>
    <p:sldId id="270" r:id="rId4"/>
    <p:sldId id="275" r:id="rId5"/>
    <p:sldId id="281" r:id="rId6"/>
    <p:sldId id="276" r:id="rId7"/>
    <p:sldId id="278" r:id="rId8"/>
    <p:sldId id="260" r:id="rId9"/>
    <p:sldId id="273" r:id="rId10"/>
    <p:sldId id="274" r:id="rId11"/>
    <p:sldId id="272"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939" autoAdjust="0"/>
  </p:normalViewPr>
  <p:slideViewPr>
    <p:cSldViewPr snapToGrid="0">
      <p:cViewPr varScale="1">
        <p:scale>
          <a:sx n="71" d="100"/>
          <a:sy n="71" d="100"/>
        </p:scale>
        <p:origin x="87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9B8739-7015-4D19-BA85-646F49EDF7FA}" type="datetimeFigureOut">
              <a:rPr lang="en-US" smtClean="0"/>
              <a:t>5/8/2021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0C69C1-A47D-4E22-80F0-2994D95C49CB}" type="slidenum">
              <a:rPr lang="en-US" smtClean="0"/>
              <a:t>‹#›</a:t>
            </a:fld>
            <a:endParaRPr lang="en-US"/>
          </a:p>
        </p:txBody>
      </p:sp>
    </p:spTree>
    <p:extLst>
      <p:ext uri="{BB962C8B-B14F-4D97-AF65-F5344CB8AC3E}">
        <p14:creationId xmlns:p14="http://schemas.microsoft.com/office/powerpoint/2010/main" val="1626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38045AD9-7924-46F2-A9C8-15885B404ADE}" type="datetime1">
              <a:rPr lang="en-US" smtClean="0"/>
              <a:t>5/8/2021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54478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6D9BB948-1D43-4527-A3C9-1C43504EFADB}" type="datetime1">
              <a:rPr lang="en-US" smtClean="0"/>
              <a:t>5/8/2021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5158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AB0D37EF-2E1E-4BF7-A2A0-2BB04F634A6B}" type="datetime1">
              <a:rPr lang="en-US" smtClean="0"/>
              <a:t>5/8/2021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50337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6404611D-D078-4218-BC5D-6DF1C2207A27}" type="datetime1">
              <a:rPr lang="en-US" smtClean="0"/>
              <a:t>5/8/2021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21247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AE1A8C89-0641-48DD-813B-DBD14F98DD75}" type="datetime1">
              <a:rPr lang="en-US" smtClean="0"/>
              <a:t>5/8/2021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2223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43D00670-8B3E-4A55-ABA6-04324086F971}" type="datetime1">
              <a:rPr lang="en-US" smtClean="0"/>
              <a:t>5/8/2021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27828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BC398DFC-6B45-4AA8-8989-3013BF374D88}" type="datetime1">
              <a:rPr lang="en-US" smtClean="0"/>
              <a:t>5/8/2021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66652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ED096A84-CC12-43C4-B7CE-625A50E63BE3}" type="datetime1">
              <a:rPr lang="en-US" smtClean="0"/>
              <a:t>5/8/2021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22768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582D638E-F1D1-4089-90DB-CD3F88FA598F}" type="datetime1">
              <a:rPr lang="en-US" smtClean="0"/>
              <a:t>5/8/2021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8240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2A13E0E3-AD39-450A-BFF2-E25B72D0CD67}" type="datetime1">
              <a:rPr lang="en-US" smtClean="0"/>
              <a:t>5/8/2021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779101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B805C080-37A9-43C8-B81D-4B43E94D925B}" type="datetime1">
              <a:rPr lang="en-US" smtClean="0"/>
              <a:t>5/8/2021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7500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A5820396-F629-42DE-9EC2-69D32347DBFA}" type="datetime1">
              <a:rPr lang="en-US" smtClean="0"/>
              <a:t>5/8/2021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1584354"/>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28" r:id="rId6"/>
    <p:sldLayoutId id="2147483824" r:id="rId7"/>
    <p:sldLayoutId id="2147483825" r:id="rId8"/>
    <p:sldLayoutId id="2147483826" r:id="rId9"/>
    <p:sldLayoutId id="2147483827" r:id="rId10"/>
    <p:sldLayoutId id="2147483829" r:id="rId11"/>
  </p:sldLayoutIdLst>
  <p:hf hdr="0" ftr="0" dt="0"/>
  <p:txStyles>
    <p:titleStyle>
      <a:lvl1pPr algn="l" defTabSz="914400" rtl="0" eaLnBrk="1" latinLnBrk="0" hangingPunct="1">
        <a:lnSpc>
          <a:spcPct val="90000"/>
        </a:lnSpc>
        <a:spcBef>
          <a:spcPct val="0"/>
        </a:spcBef>
        <a:buNone/>
        <a:defRPr sz="47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linkedin.com/in/yogikumar" TargetMode="External"/><Relationship Id="rId2" Type="http://schemas.openxmlformats.org/officeDocument/2006/relationships/hyperlink" Target="mailto:tradeparallel.tes@gmail.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n.wikipedia.org/wiki/68%E2%80%9395%E2%80%9399.7_rule#:~:text=For%20an%20approximately%20normal%20data,deviations%20account%20for%20about%2099.7%25."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everythingcomputerscience.com/books/schoolboek-data_structures_and_algorithms_in_java.pdf"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 name="Rectangle 76">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937801-38E6-475F-BB79-9BA40FF741BA}"/>
              </a:ext>
            </a:extLst>
          </p:cNvPr>
          <p:cNvSpPr>
            <a:spLocks noGrp="1"/>
          </p:cNvSpPr>
          <p:nvPr>
            <p:ph type="ctrTitle"/>
          </p:nvPr>
        </p:nvSpPr>
        <p:spPr>
          <a:xfrm>
            <a:off x="648929" y="639097"/>
            <a:ext cx="6253317" cy="3686015"/>
          </a:xfrm>
        </p:spPr>
        <p:txBody>
          <a:bodyPr>
            <a:normAutofit fontScale="90000"/>
          </a:bodyPr>
          <a:lstStyle/>
          <a:p>
            <a:r>
              <a:rPr lang="en-US" sz="5000" b="1" dirty="0">
                <a:latin typeface="+mn-lt"/>
              </a:rPr>
              <a:t>Data Structures and Algorithms</a:t>
            </a:r>
            <a:br>
              <a:rPr lang="en-US" sz="5000" dirty="0">
                <a:latin typeface="+mn-lt"/>
              </a:rPr>
            </a:br>
            <a:r>
              <a:rPr lang="en-US" sz="5000" dirty="0">
                <a:latin typeface="+mn-lt"/>
              </a:rPr>
              <a:t>for </a:t>
            </a:r>
            <a:br>
              <a:rPr lang="en-US" sz="5000" dirty="0">
                <a:latin typeface="+mn-lt"/>
              </a:rPr>
            </a:br>
            <a:r>
              <a:rPr lang="en-US" sz="5000" dirty="0" err="1">
                <a:latin typeface="+mn-lt"/>
              </a:rPr>
              <a:t>Nisvartha</a:t>
            </a:r>
            <a:r>
              <a:rPr lang="en-US" sz="5000" dirty="0">
                <a:latin typeface="+mn-lt"/>
              </a:rPr>
              <a:t> Foundation Students</a:t>
            </a:r>
            <a:br>
              <a:rPr lang="en-US" sz="5000" dirty="0">
                <a:latin typeface="+mn-lt"/>
              </a:rPr>
            </a:br>
            <a:r>
              <a:rPr lang="en-US" sz="2200" b="1" dirty="0">
                <a:latin typeface="+mn-lt"/>
              </a:rPr>
              <a:t>Session 1 May 9</a:t>
            </a:r>
            <a:r>
              <a:rPr lang="en-US" sz="2200" b="1" baseline="30000" dirty="0">
                <a:latin typeface="+mn-lt"/>
              </a:rPr>
              <a:t>th</a:t>
            </a:r>
            <a:r>
              <a:rPr lang="en-US" sz="2200" b="1" dirty="0">
                <a:latin typeface="+mn-lt"/>
              </a:rPr>
              <a:t> 2021</a:t>
            </a:r>
          </a:p>
        </p:txBody>
      </p:sp>
      <p:sp>
        <p:nvSpPr>
          <p:cNvPr id="3" name="Subtitle 2">
            <a:extLst>
              <a:ext uri="{FF2B5EF4-FFF2-40B4-BE49-F238E27FC236}">
                <a16:creationId xmlns:a16="http://schemas.microsoft.com/office/drawing/2014/main" id="{0986687C-7F39-48A2-A786-124F7B401C77}"/>
              </a:ext>
            </a:extLst>
          </p:cNvPr>
          <p:cNvSpPr>
            <a:spLocks noGrp="1"/>
          </p:cNvSpPr>
          <p:nvPr>
            <p:ph type="subTitle" idx="1"/>
          </p:nvPr>
        </p:nvSpPr>
        <p:spPr>
          <a:xfrm>
            <a:off x="632899" y="4672738"/>
            <a:ext cx="6585024" cy="1546165"/>
          </a:xfrm>
        </p:spPr>
        <p:txBody>
          <a:bodyPr>
            <a:normAutofit/>
          </a:bodyPr>
          <a:lstStyle/>
          <a:p>
            <a:pPr>
              <a:lnSpc>
                <a:spcPct val="100000"/>
              </a:lnSpc>
            </a:pPr>
            <a:r>
              <a:rPr lang="en-US" sz="1800" dirty="0">
                <a:solidFill>
                  <a:schemeClr val="tx1">
                    <a:lumMod val="85000"/>
                    <a:lumOff val="15000"/>
                  </a:schemeClr>
                </a:solidFill>
                <a:latin typeface="Calibri" panose="020F0502020204030204" pitchFamily="34" charset="0"/>
                <a:cs typeface="Calibri" panose="020F0502020204030204" pitchFamily="34" charset="0"/>
              </a:rPr>
              <a:t>by</a:t>
            </a:r>
          </a:p>
          <a:p>
            <a:pPr>
              <a:lnSpc>
                <a:spcPct val="100000"/>
              </a:lnSpc>
            </a:pPr>
            <a:r>
              <a:rPr lang="en-US" sz="1800" b="1" dirty="0">
                <a:solidFill>
                  <a:schemeClr val="tx1">
                    <a:lumMod val="85000"/>
                    <a:lumOff val="15000"/>
                  </a:schemeClr>
                </a:solidFill>
                <a:latin typeface="Calibri" panose="020F0502020204030204" pitchFamily="34" charset="0"/>
                <a:cs typeface="Calibri" panose="020F0502020204030204" pitchFamily="34" charset="0"/>
              </a:rPr>
              <a:t>Kumaraguru Muthuraj</a:t>
            </a:r>
          </a:p>
          <a:p>
            <a:pPr>
              <a:lnSpc>
                <a:spcPct val="100000"/>
              </a:lnSpc>
            </a:pPr>
            <a:r>
              <a:rPr lang="en-US" sz="1800" dirty="0">
                <a:solidFill>
                  <a:schemeClr val="tx1">
                    <a:lumMod val="85000"/>
                    <a:lumOff val="15000"/>
                  </a:schemeClr>
                </a:solidFill>
                <a:latin typeface="Calibri" panose="020F0502020204030204" pitchFamily="34" charset="0"/>
                <a:cs typeface="Calibri" panose="020F0502020204030204" pitchFamily="34" charset="0"/>
              </a:rPr>
              <a:t>Founder Engineer, </a:t>
            </a:r>
          </a:p>
        </p:txBody>
      </p:sp>
      <p:cxnSp>
        <p:nvCxnSpPr>
          <p:cNvPr id="82" name="Straight Connector 78">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4179"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4" name="Picture 3" descr="Diagram&#10;&#10;Description automatically generated">
            <a:extLst>
              <a:ext uri="{FF2B5EF4-FFF2-40B4-BE49-F238E27FC236}">
                <a16:creationId xmlns:a16="http://schemas.microsoft.com/office/drawing/2014/main" id="{F165D5BF-858F-4946-8D3B-13AB056A8F66}"/>
              </a:ext>
            </a:extLst>
          </p:cNvPr>
          <p:cNvPicPr>
            <a:picLocks noChangeAspect="1"/>
          </p:cNvPicPr>
          <p:nvPr/>
        </p:nvPicPr>
        <p:blipFill rotWithShape="1">
          <a:blip r:embed="rId2"/>
          <a:srcRect l="35742" r="10186" b="-1"/>
          <a:stretch/>
        </p:blipFill>
        <p:spPr>
          <a:xfrm>
            <a:off x="7556686" y="1"/>
            <a:ext cx="4635315" cy="6857999"/>
          </a:xfrm>
          <a:prstGeom prst="rect">
            <a:avLst/>
          </a:prstGeom>
        </p:spPr>
      </p:pic>
      <p:pic>
        <p:nvPicPr>
          <p:cNvPr id="6" name="Picture 5">
            <a:extLst>
              <a:ext uri="{FF2B5EF4-FFF2-40B4-BE49-F238E27FC236}">
                <a16:creationId xmlns:a16="http://schemas.microsoft.com/office/drawing/2014/main" id="{E61F1064-4E8A-4850-BA4B-0960A29ED5CB}"/>
              </a:ext>
            </a:extLst>
          </p:cNvPr>
          <p:cNvPicPr>
            <a:picLocks noChangeAspect="1"/>
          </p:cNvPicPr>
          <p:nvPr/>
        </p:nvPicPr>
        <p:blipFill>
          <a:blip r:embed="rId3"/>
          <a:stretch>
            <a:fillRect/>
          </a:stretch>
        </p:blipFill>
        <p:spPr>
          <a:xfrm>
            <a:off x="3245401" y="5421406"/>
            <a:ext cx="1722189" cy="514086"/>
          </a:xfrm>
          <a:prstGeom prst="rect">
            <a:avLst/>
          </a:prstGeom>
        </p:spPr>
      </p:pic>
    </p:spTree>
    <p:extLst>
      <p:ext uri="{BB962C8B-B14F-4D97-AF65-F5344CB8AC3E}">
        <p14:creationId xmlns:p14="http://schemas.microsoft.com/office/powerpoint/2010/main" val="3963377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E9AB52-B198-4560-A010-2A82808AD2F1}"/>
              </a:ext>
            </a:extLst>
          </p:cNvPr>
          <p:cNvSpPr txBox="1"/>
          <p:nvPr/>
        </p:nvSpPr>
        <p:spPr>
          <a:xfrm>
            <a:off x="659876" y="593889"/>
            <a:ext cx="9813303" cy="5355312"/>
          </a:xfrm>
          <a:prstGeom prst="rect">
            <a:avLst/>
          </a:prstGeom>
          <a:noFill/>
        </p:spPr>
        <p:txBody>
          <a:bodyPr wrap="square" rtlCol="0">
            <a:spAutoFit/>
          </a:bodyPr>
          <a:lstStyle/>
          <a:p>
            <a:pPr algn="ctr"/>
            <a:r>
              <a:rPr lang="en-US" b="1" dirty="0"/>
              <a:t>Binary Search Algorithm</a:t>
            </a:r>
          </a:p>
          <a:p>
            <a:endParaRPr lang="en-US" dirty="0"/>
          </a:p>
          <a:p>
            <a:r>
              <a:rPr lang="en-US" b="1" dirty="0"/>
              <a:t>Problem</a:t>
            </a:r>
            <a:r>
              <a:rPr lang="en-US" dirty="0"/>
              <a:t>: Find a number t in a sorted list A and return its index.</a:t>
            </a:r>
          </a:p>
          <a:p>
            <a:endParaRPr lang="en-US" dirty="0"/>
          </a:p>
          <a:p>
            <a:r>
              <a:rPr lang="en-US" dirty="0"/>
              <a:t>int </a:t>
            </a:r>
            <a:r>
              <a:rPr lang="en-US" dirty="0" err="1"/>
              <a:t>binarySearch</a:t>
            </a:r>
            <a:r>
              <a:rPr lang="en-US" dirty="0"/>
              <a:t> (int t, </a:t>
            </a:r>
            <a:r>
              <a:rPr lang="en-US" dirty="0" err="1"/>
              <a:t>ArrayList</a:t>
            </a:r>
            <a:r>
              <a:rPr lang="en-US" dirty="0"/>
              <a:t>&lt;Integer&gt; A) {</a:t>
            </a:r>
          </a:p>
          <a:p>
            <a:r>
              <a:rPr lang="en-US" dirty="0"/>
              <a:t>	int L = 0;</a:t>
            </a:r>
          </a:p>
          <a:p>
            <a:r>
              <a:rPr lang="en-US" dirty="0"/>
              <a:t>	int U = </a:t>
            </a:r>
            <a:r>
              <a:rPr lang="en-US" dirty="0" err="1"/>
              <a:t>A.size</a:t>
            </a:r>
            <a:r>
              <a:rPr lang="en-US" dirty="0"/>
              <a:t>() - 1;</a:t>
            </a:r>
          </a:p>
          <a:p>
            <a:r>
              <a:rPr lang="en-US" dirty="0"/>
              <a:t>	while (L &lt;= U) {</a:t>
            </a:r>
          </a:p>
          <a:p>
            <a:r>
              <a:rPr lang="en-US" dirty="0"/>
              <a:t>		</a:t>
            </a:r>
            <a:r>
              <a:rPr lang="en-US" dirty="0">
                <a:solidFill>
                  <a:srgbClr val="00B050"/>
                </a:solidFill>
              </a:rPr>
              <a:t>int M = L + (U – L) / 2</a:t>
            </a:r>
            <a:r>
              <a:rPr lang="en-US" dirty="0"/>
              <a:t>;</a:t>
            </a:r>
          </a:p>
          <a:p>
            <a:r>
              <a:rPr lang="en-US" dirty="0"/>
              <a:t>		if (</a:t>
            </a:r>
            <a:r>
              <a:rPr lang="en-US" dirty="0" err="1"/>
              <a:t>A.get</a:t>
            </a:r>
            <a:r>
              <a:rPr lang="en-US" dirty="0"/>
              <a:t>(M) &lt; t) {</a:t>
            </a:r>
          </a:p>
          <a:p>
            <a:r>
              <a:rPr lang="en-US" dirty="0"/>
              <a:t>			L = M + 1;</a:t>
            </a:r>
          </a:p>
          <a:p>
            <a:r>
              <a:rPr lang="en-US" dirty="0"/>
              <a:t>		} else if (</a:t>
            </a:r>
            <a:r>
              <a:rPr lang="en-US" dirty="0" err="1"/>
              <a:t>A.get</a:t>
            </a:r>
            <a:r>
              <a:rPr lang="en-US" dirty="0"/>
              <a:t>(M) == t) {</a:t>
            </a:r>
          </a:p>
          <a:p>
            <a:r>
              <a:rPr lang="en-US" dirty="0"/>
              <a:t>			return M;</a:t>
            </a:r>
          </a:p>
          <a:p>
            <a:r>
              <a:rPr lang="en-US" dirty="0"/>
              <a:t>		} else {</a:t>
            </a:r>
          </a:p>
          <a:p>
            <a:r>
              <a:rPr lang="en-US" dirty="0"/>
              <a:t>			U = M - 1;</a:t>
            </a:r>
          </a:p>
          <a:p>
            <a:r>
              <a:rPr lang="en-US" dirty="0"/>
              <a:t>		}</a:t>
            </a:r>
          </a:p>
          <a:p>
            <a:r>
              <a:rPr lang="en-US" dirty="0"/>
              <a:t>	}</a:t>
            </a:r>
          </a:p>
          <a:p>
            <a:r>
              <a:rPr lang="en-US" dirty="0"/>
              <a:t>}</a:t>
            </a:r>
          </a:p>
          <a:p>
            <a:endParaRPr lang="en-US" dirty="0"/>
          </a:p>
        </p:txBody>
      </p:sp>
      <p:sp>
        <p:nvSpPr>
          <p:cNvPr id="3" name="Slide Number Placeholder 2">
            <a:extLst>
              <a:ext uri="{FF2B5EF4-FFF2-40B4-BE49-F238E27FC236}">
                <a16:creationId xmlns:a16="http://schemas.microsoft.com/office/drawing/2014/main" id="{7C0F541A-5216-417A-B97F-97B0AB167B30}"/>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3366551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EC2998-9CC7-403B-8F10-2B49EB47D371}"/>
              </a:ext>
            </a:extLst>
          </p:cNvPr>
          <p:cNvSpPr txBox="1"/>
          <p:nvPr/>
        </p:nvSpPr>
        <p:spPr>
          <a:xfrm>
            <a:off x="659876" y="593889"/>
            <a:ext cx="9813303" cy="3416320"/>
          </a:xfrm>
          <a:prstGeom prst="rect">
            <a:avLst/>
          </a:prstGeom>
          <a:noFill/>
        </p:spPr>
        <p:txBody>
          <a:bodyPr wrap="square" rtlCol="0">
            <a:spAutoFit/>
          </a:bodyPr>
          <a:lstStyle/>
          <a:p>
            <a:pPr algn="ctr"/>
            <a:r>
              <a:rPr lang="en-US" b="1" dirty="0"/>
              <a:t>Binary Search Algorithm</a:t>
            </a:r>
          </a:p>
          <a:p>
            <a:pPr algn="ctr"/>
            <a:endParaRPr lang="en-US" b="1" dirty="0"/>
          </a:p>
          <a:p>
            <a:r>
              <a:rPr lang="en-US" b="1" dirty="0"/>
              <a:t>Follow up questions</a:t>
            </a:r>
            <a:r>
              <a:rPr lang="en-US" dirty="0"/>
              <a:t>: What if the number repeats? What if the list size is not known? What happens if we want to scale this? Can we use caching? If we want to build a service, how do we do it? Concurrency / Multi-threading?</a:t>
            </a:r>
          </a:p>
          <a:p>
            <a:endParaRPr lang="en-US" dirty="0"/>
          </a:p>
          <a:p>
            <a:pPr marL="285750" indent="-285750">
              <a:buFont typeface="Arial" panose="020B0604020202020204" pitchFamily="34" charset="0"/>
              <a:buChar char="•"/>
            </a:pPr>
            <a:r>
              <a:rPr lang="en-US" dirty="0"/>
              <a:t>Approaching a Problem. 	</a:t>
            </a:r>
          </a:p>
          <a:p>
            <a:pPr marL="285750" indent="-285750">
              <a:buFont typeface="Arial" panose="020B0604020202020204" pitchFamily="34" charset="0"/>
              <a:buChar char="•"/>
            </a:pPr>
            <a:r>
              <a:rPr lang="en-US" b="1" dirty="0"/>
              <a:t>Get the code working.</a:t>
            </a:r>
          </a:p>
          <a:p>
            <a:pPr marL="285750" indent="-285750">
              <a:buFont typeface="Arial" panose="020B0604020202020204" pitchFamily="34" charset="0"/>
              <a:buChar char="•"/>
            </a:pPr>
            <a:r>
              <a:rPr lang="en-US" dirty="0"/>
              <a:t>Edge conditions - </a:t>
            </a:r>
            <a:r>
              <a:rPr lang="en-US" b="1" dirty="0"/>
              <a:t>Unit tests</a:t>
            </a:r>
            <a:endParaRPr lang="en-US" dirty="0"/>
          </a:p>
          <a:p>
            <a:pPr marL="285750" indent="-285750">
              <a:buFont typeface="Arial" panose="020B0604020202020204" pitchFamily="34" charset="0"/>
              <a:buChar char="•"/>
            </a:pPr>
            <a:r>
              <a:rPr lang="en-US" dirty="0"/>
              <a:t>Time and Space complexity.</a:t>
            </a:r>
          </a:p>
          <a:p>
            <a:pPr marL="285750" indent="-285750">
              <a:buFont typeface="Arial" panose="020B0604020202020204" pitchFamily="34" charset="0"/>
              <a:buChar char="•"/>
            </a:pPr>
            <a:r>
              <a:rPr lang="en-US" dirty="0"/>
              <a:t>Optimize, rewrite the code.</a:t>
            </a:r>
          </a:p>
          <a:p>
            <a:endParaRPr lang="en-US" dirty="0"/>
          </a:p>
        </p:txBody>
      </p:sp>
      <p:sp>
        <p:nvSpPr>
          <p:cNvPr id="3" name="Slide Number Placeholder 2">
            <a:extLst>
              <a:ext uri="{FF2B5EF4-FFF2-40B4-BE49-F238E27FC236}">
                <a16:creationId xmlns:a16="http://schemas.microsoft.com/office/drawing/2014/main" id="{CC63C02C-FE6B-4D78-9308-402A71D0A607}"/>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2172507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EA1702-695C-4F64-8132-1D9E79536947}"/>
              </a:ext>
            </a:extLst>
          </p:cNvPr>
          <p:cNvSpPr txBox="1"/>
          <p:nvPr/>
        </p:nvSpPr>
        <p:spPr>
          <a:xfrm>
            <a:off x="697584" y="575035"/>
            <a:ext cx="10793690" cy="3139321"/>
          </a:xfrm>
          <a:prstGeom prst="rect">
            <a:avLst/>
          </a:prstGeom>
          <a:noFill/>
        </p:spPr>
        <p:txBody>
          <a:bodyPr wrap="square" rtlCol="0">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Reach Kumaraguru Muthuraj at </a:t>
            </a:r>
            <a:r>
              <a:rPr lang="en-US" dirty="0">
                <a:hlinkClick r:id="rId2"/>
              </a:rPr>
              <a:t>tradeparallel.tes@gmail.com</a:t>
            </a:r>
            <a:r>
              <a:rPr lang="en-US" dirty="0"/>
              <a:t> for any questions related to interview preparation.</a:t>
            </a:r>
          </a:p>
          <a:p>
            <a:pPr marL="285750" indent="-285750">
              <a:buFont typeface="Arial" panose="020B0604020202020204" pitchFamily="34" charset="0"/>
              <a:buChar char="•"/>
            </a:pPr>
            <a:r>
              <a:rPr lang="en-US" dirty="0"/>
              <a:t>Know more at </a:t>
            </a:r>
            <a:r>
              <a:rPr lang="en-US" dirty="0">
                <a:hlinkClick r:id="rId3"/>
              </a:rPr>
              <a:t>https://www.linkedin.com/in/yogikumar</a:t>
            </a:r>
            <a:r>
              <a:rPr lang="en-US" dirty="0"/>
              <a:t> </a:t>
            </a:r>
          </a:p>
        </p:txBody>
      </p:sp>
      <p:sp>
        <p:nvSpPr>
          <p:cNvPr id="3" name="Slide Number Placeholder 2">
            <a:extLst>
              <a:ext uri="{FF2B5EF4-FFF2-40B4-BE49-F238E27FC236}">
                <a16:creationId xmlns:a16="http://schemas.microsoft.com/office/drawing/2014/main" id="{06974E95-065E-4C86-87D9-200598049141}"/>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898668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EFC767-E7F7-4295-8907-6BA6FF91C892}"/>
              </a:ext>
            </a:extLst>
          </p:cNvPr>
          <p:cNvSpPr txBox="1"/>
          <p:nvPr/>
        </p:nvSpPr>
        <p:spPr>
          <a:xfrm>
            <a:off x="584462" y="575035"/>
            <a:ext cx="11067068" cy="3416320"/>
          </a:xfrm>
          <a:prstGeom prst="rect">
            <a:avLst/>
          </a:prstGeom>
          <a:noFill/>
        </p:spPr>
        <p:txBody>
          <a:bodyPr wrap="square" rtlCol="0">
            <a:spAutoFit/>
          </a:bodyPr>
          <a:lstStyle/>
          <a:p>
            <a:pPr algn="ctr"/>
            <a:r>
              <a:rPr lang="en-US" b="1" dirty="0"/>
              <a:t>Why are we here?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How to get a programmer job in a software company?</a:t>
            </a:r>
          </a:p>
          <a:p>
            <a:pPr marL="285750" indent="-285750">
              <a:buFont typeface="Arial" panose="020B0604020202020204" pitchFamily="34" charset="0"/>
              <a:buChar char="•"/>
            </a:pPr>
            <a:r>
              <a:rPr lang="en-US" dirty="0"/>
              <a:t>Why is Data Structures and Algorithms skills important? What do companies expect from fresh engineers (even with 20 years experience)?</a:t>
            </a:r>
          </a:p>
          <a:p>
            <a:pPr marL="285750" indent="-285750">
              <a:buFont typeface="Arial" panose="020B0604020202020204" pitchFamily="34" charset="0"/>
              <a:buChar char="•"/>
            </a:pPr>
            <a:r>
              <a:rPr lang="en-US" dirty="0"/>
              <a:t>Beginner material relevant to current times.</a:t>
            </a:r>
          </a:p>
          <a:p>
            <a:pPr marL="285750" indent="-285750">
              <a:buFont typeface="Arial" panose="020B0604020202020204" pitchFamily="34" charset="0"/>
              <a:buChar char="•"/>
            </a:pPr>
            <a:r>
              <a:rPr lang="en-US" dirty="0"/>
              <a:t>How to prepare for interviews?</a:t>
            </a:r>
          </a:p>
          <a:p>
            <a:pPr marL="285750" indent="-285750">
              <a:buFont typeface="Arial" panose="020B0604020202020204" pitchFamily="34" charset="0"/>
              <a:buChar char="•"/>
            </a:pPr>
            <a:r>
              <a:rPr lang="en-US" dirty="0"/>
              <a:t>How to be a good problem solver, long term?</a:t>
            </a:r>
          </a:p>
          <a:p>
            <a:pPr marL="285750" indent="-285750">
              <a:buFont typeface="Arial" panose="020B0604020202020204" pitchFamily="34" charset="0"/>
              <a:buChar char="•"/>
            </a:pPr>
            <a:r>
              <a:rPr lang="en-US" dirty="0"/>
              <a:t>How to approach any problem? How to standout from other candidates?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887163E-24BD-48C9-9D92-4FBC45E41719}"/>
              </a:ext>
            </a:extLst>
          </p:cNvPr>
          <p:cNvSpPr>
            <a:spLocks noGrp="1"/>
          </p:cNvSpPr>
          <p:nvPr>
            <p:ph type="sldNum" sz="quarter" idx="12"/>
          </p:nvPr>
        </p:nvSpPr>
        <p:spPr/>
        <p:txBody>
          <a:bodyPr/>
          <a:lstStyle/>
          <a:p>
            <a:fld id="{3A98EE3D-8CD1-4C3F-BD1C-C98C9596463C}" type="slidenum">
              <a:rPr lang="en-US" smtClean="0"/>
              <a:t>2</a:t>
            </a:fld>
            <a:endParaRPr lang="en-US" dirty="0"/>
          </a:p>
        </p:txBody>
      </p:sp>
    </p:spTree>
    <p:extLst>
      <p:ext uri="{BB962C8B-B14F-4D97-AF65-F5344CB8AC3E}">
        <p14:creationId xmlns:p14="http://schemas.microsoft.com/office/powerpoint/2010/main" val="2315047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EFC767-E7F7-4295-8907-6BA6FF91C892}"/>
              </a:ext>
            </a:extLst>
          </p:cNvPr>
          <p:cNvSpPr txBox="1"/>
          <p:nvPr/>
        </p:nvSpPr>
        <p:spPr>
          <a:xfrm>
            <a:off x="584462" y="575035"/>
            <a:ext cx="11067068" cy="5632311"/>
          </a:xfrm>
          <a:prstGeom prst="rect">
            <a:avLst/>
          </a:prstGeom>
          <a:noFill/>
        </p:spPr>
        <p:txBody>
          <a:bodyPr wrap="square" rtlCol="0">
            <a:spAutoFit/>
          </a:bodyPr>
          <a:lstStyle/>
          <a:p>
            <a:pPr algn="ctr"/>
            <a:r>
              <a:rPr lang="en-US" b="1" dirty="0"/>
              <a:t>How to get a programmer job in a software company?</a:t>
            </a:r>
          </a:p>
          <a:p>
            <a:pPr algn="ctr"/>
            <a:r>
              <a:rPr lang="en-US" b="1" dirty="0"/>
              <a:t>Dev or QA or DevOps? Gig Work?</a:t>
            </a:r>
          </a:p>
          <a:p>
            <a:pPr algn="ctr"/>
            <a:endParaRPr lang="en-US" dirty="0"/>
          </a:p>
          <a:p>
            <a:pPr marL="285750" indent="-285750">
              <a:buFont typeface="Arial" panose="020B0604020202020204" pitchFamily="34" charset="0"/>
              <a:buChar char="•"/>
            </a:pPr>
            <a:r>
              <a:rPr lang="en-US" dirty="0"/>
              <a:t>Probability is everywhere!</a:t>
            </a:r>
          </a:p>
          <a:p>
            <a:pPr marL="285750" indent="-285750">
              <a:buFont typeface="Arial" panose="020B0604020202020204" pitchFamily="34" charset="0"/>
              <a:buChar char="•"/>
            </a:pPr>
            <a:r>
              <a:rPr lang="en-US" dirty="0"/>
              <a:t>Let’s understand </a:t>
            </a:r>
            <a:r>
              <a:rPr lang="en-US" dirty="0">
                <a:hlinkClick r:id="rId2"/>
              </a:rPr>
              <a:t>nature</a:t>
            </a:r>
            <a:r>
              <a:rPr lang="en-US" dirty="0"/>
              <a:t>. How do most of the people think? How to increase your success rate?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r>
              <a:rPr lang="en-US" dirty="0"/>
              <a:t>You have to understand how most people think and behave. This will give you an edge. Think like the crowd and leveraging it.</a:t>
            </a:r>
          </a:p>
          <a:p>
            <a:pPr marL="285750" indent="-285750">
              <a:buFont typeface="Arial" panose="020B0604020202020204" pitchFamily="34" charset="0"/>
              <a:buChar char="•"/>
            </a:pPr>
            <a:r>
              <a:rPr lang="en-US" dirty="0"/>
              <a:t>Machine Learning – Bias and Variance, which one to solve for?</a:t>
            </a:r>
          </a:p>
          <a:p>
            <a:pPr marL="285750" indent="-285750">
              <a:buFont typeface="Arial" panose="020B0604020202020204" pitchFamily="34" charset="0"/>
              <a:buChar char="•"/>
            </a:pPr>
            <a:r>
              <a:rPr lang="en-US" dirty="0"/>
              <a:t>Recommendations for 1</a:t>
            </a:r>
            <a:r>
              <a:rPr lang="en-US" baseline="30000" dirty="0"/>
              <a:t>st</a:t>
            </a:r>
            <a:r>
              <a:rPr lang="en-US" dirty="0"/>
              <a:t> and 2</a:t>
            </a:r>
            <a:r>
              <a:rPr lang="en-US" baseline="30000" dirty="0"/>
              <a:t>nd</a:t>
            </a:r>
            <a:r>
              <a:rPr lang="en-US" dirty="0"/>
              <a:t> year engineering students.</a:t>
            </a:r>
          </a:p>
          <a:p>
            <a:pPr marL="285750" indent="-285750">
              <a:buFont typeface="Arial" panose="020B0604020202020204" pitchFamily="34" charset="0"/>
              <a:buChar char="•"/>
            </a:pPr>
            <a:r>
              <a:rPr lang="en-US" dirty="0"/>
              <a:t>Remember – It’s not enough to have knowledge. You have to learn to apply knowledge.</a:t>
            </a:r>
          </a:p>
          <a:p>
            <a:pPr marL="285750" indent="-285750">
              <a:buFont typeface="Arial" panose="020B0604020202020204" pitchFamily="34" charset="0"/>
              <a:buChar char="•"/>
            </a:pPr>
            <a:r>
              <a:rPr lang="en-US" dirty="0"/>
              <a:t>Create your </a:t>
            </a:r>
            <a:r>
              <a:rPr lang="en-US" dirty="0" err="1"/>
              <a:t>Github</a:t>
            </a:r>
            <a:r>
              <a:rPr lang="en-US" dirty="0"/>
              <a:t> account TODAY! Commit everyday! History is important.</a:t>
            </a:r>
          </a:p>
        </p:txBody>
      </p:sp>
      <p:pic>
        <p:nvPicPr>
          <p:cNvPr id="4" name="Picture 3">
            <a:extLst>
              <a:ext uri="{FF2B5EF4-FFF2-40B4-BE49-F238E27FC236}">
                <a16:creationId xmlns:a16="http://schemas.microsoft.com/office/drawing/2014/main" id="{97062149-5CE4-4F6C-B226-E53983B00B9B}"/>
              </a:ext>
            </a:extLst>
          </p:cNvPr>
          <p:cNvPicPr>
            <a:picLocks noChangeAspect="1"/>
          </p:cNvPicPr>
          <p:nvPr/>
        </p:nvPicPr>
        <p:blipFill>
          <a:blip r:embed="rId3"/>
          <a:stretch>
            <a:fillRect/>
          </a:stretch>
        </p:blipFill>
        <p:spPr>
          <a:xfrm>
            <a:off x="4145470" y="2056990"/>
            <a:ext cx="3886403" cy="2237208"/>
          </a:xfrm>
          <a:prstGeom prst="rect">
            <a:avLst/>
          </a:prstGeom>
        </p:spPr>
      </p:pic>
      <p:sp>
        <p:nvSpPr>
          <p:cNvPr id="5" name="Slide Number Placeholder 4">
            <a:extLst>
              <a:ext uri="{FF2B5EF4-FFF2-40B4-BE49-F238E27FC236}">
                <a16:creationId xmlns:a16="http://schemas.microsoft.com/office/drawing/2014/main" id="{E1457AA8-E31E-4478-AFEE-2ED6056C6ABF}"/>
              </a:ext>
            </a:extLst>
          </p:cNvPr>
          <p:cNvSpPr>
            <a:spLocks noGrp="1"/>
          </p:cNvSpPr>
          <p:nvPr>
            <p:ph type="sldNum" sz="quarter" idx="12"/>
          </p:nvPr>
        </p:nvSpPr>
        <p:spPr/>
        <p:txBody>
          <a:bodyPr/>
          <a:lstStyle/>
          <a:p>
            <a:fld id="{3A98EE3D-8CD1-4C3F-BD1C-C98C9596463C}" type="slidenum">
              <a:rPr lang="en-US" smtClean="0"/>
              <a:t>3</a:t>
            </a:fld>
            <a:endParaRPr lang="en-US" dirty="0"/>
          </a:p>
        </p:txBody>
      </p:sp>
    </p:spTree>
    <p:extLst>
      <p:ext uri="{BB962C8B-B14F-4D97-AF65-F5344CB8AC3E}">
        <p14:creationId xmlns:p14="http://schemas.microsoft.com/office/powerpoint/2010/main" val="2522226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EFC767-E7F7-4295-8907-6BA6FF91C892}"/>
              </a:ext>
            </a:extLst>
          </p:cNvPr>
          <p:cNvSpPr txBox="1"/>
          <p:nvPr/>
        </p:nvSpPr>
        <p:spPr>
          <a:xfrm>
            <a:off x="584462" y="575035"/>
            <a:ext cx="11067068" cy="5355312"/>
          </a:xfrm>
          <a:prstGeom prst="rect">
            <a:avLst/>
          </a:prstGeom>
          <a:noFill/>
        </p:spPr>
        <p:txBody>
          <a:bodyPr wrap="square" rtlCol="0">
            <a:spAutoFit/>
          </a:bodyPr>
          <a:lstStyle/>
          <a:p>
            <a:pPr algn="ctr"/>
            <a:r>
              <a:rPr lang="en-US" b="1" dirty="0"/>
              <a:t>Why is Data Structures and Algorithms Skills important?</a:t>
            </a:r>
          </a:p>
          <a:p>
            <a:pPr algn="ctr"/>
            <a:endParaRPr lang="en-US" dirty="0"/>
          </a:p>
          <a:p>
            <a:pPr marL="285750" indent="-285750" algn="just">
              <a:buFont typeface="Arial" panose="020B0604020202020204" pitchFamily="34" charset="0"/>
              <a:buChar char="•"/>
            </a:pPr>
            <a:r>
              <a:rPr lang="en-US" dirty="0"/>
              <a:t>If you want to master any programming language, you must do data structures and algorithms in it. </a:t>
            </a:r>
          </a:p>
          <a:p>
            <a:pPr marL="285750" indent="-285750" algn="just">
              <a:buFont typeface="Arial" panose="020B0604020202020204" pitchFamily="34" charset="0"/>
              <a:buChar char="•"/>
            </a:pPr>
            <a:r>
              <a:rPr lang="en-US" dirty="0"/>
              <a:t>This is an aptitude test.</a:t>
            </a:r>
          </a:p>
          <a:p>
            <a:pPr marL="285750" indent="-285750" algn="just">
              <a:buFont typeface="Arial" panose="020B0604020202020204" pitchFamily="34" charset="0"/>
              <a:buChar char="•"/>
            </a:pPr>
            <a:r>
              <a:rPr lang="en-US" dirty="0"/>
              <a:t>Most relevant to what you do. </a:t>
            </a:r>
          </a:p>
          <a:p>
            <a:pPr marL="285750" indent="-285750" algn="just">
              <a:buFont typeface="Arial" panose="020B0604020202020204" pitchFamily="34" charset="0"/>
              <a:buChar char="•"/>
            </a:pPr>
            <a:r>
              <a:rPr lang="en-US" dirty="0"/>
              <a:t>Demonstrates thinking and knowledge. Shows that you have put in effort to read books and practice.</a:t>
            </a:r>
          </a:p>
          <a:p>
            <a:pPr algn="just"/>
            <a:r>
              <a:rPr lang="en-US" dirty="0"/>
              <a:t> </a:t>
            </a:r>
          </a:p>
          <a:p>
            <a:pPr algn="ctr"/>
            <a:r>
              <a:rPr lang="en-US" b="1" dirty="0"/>
              <a:t>What do companies expect from fresh engineers?</a:t>
            </a:r>
          </a:p>
          <a:p>
            <a:pPr algn="ctr"/>
            <a:endParaRPr lang="en-US" dirty="0"/>
          </a:p>
          <a:p>
            <a:pPr marL="285750" indent="-285750" algn="just">
              <a:buFont typeface="Arial" panose="020B0604020202020204" pitchFamily="34" charset="0"/>
              <a:buChar char="•"/>
            </a:pPr>
            <a:r>
              <a:rPr lang="en-US" dirty="0"/>
              <a:t>How quickly he codes? What is his speed? Is she coding right? Is she hands-on?</a:t>
            </a:r>
          </a:p>
          <a:p>
            <a:pPr marL="285750" indent="-285750" algn="just">
              <a:buFont typeface="Arial" panose="020B0604020202020204" pitchFamily="34" charset="0"/>
              <a:buChar char="•"/>
            </a:pPr>
            <a:r>
              <a:rPr lang="en-US" dirty="0"/>
              <a:t>Is she asking the right questions? Is she reading books? Does she have multiple solutions? </a:t>
            </a:r>
          </a:p>
          <a:p>
            <a:pPr marL="285750" indent="-285750" algn="just">
              <a:buFont typeface="Arial" panose="020B0604020202020204" pitchFamily="34" charset="0"/>
              <a:buChar char="•"/>
            </a:pPr>
            <a:endParaRPr lang="en-US" dirty="0"/>
          </a:p>
          <a:p>
            <a:pPr algn="ctr"/>
            <a:r>
              <a:rPr lang="en-US" b="1" dirty="0"/>
              <a:t>What programming language is the best for interviews?</a:t>
            </a:r>
          </a:p>
          <a:p>
            <a:pPr algn="ctr"/>
            <a:endParaRPr lang="en-US" dirty="0"/>
          </a:p>
          <a:p>
            <a:pPr marL="285750" indent="-285750">
              <a:buFont typeface="Arial" panose="020B0604020202020204" pitchFamily="34" charset="0"/>
              <a:buChar char="•"/>
            </a:pPr>
            <a:r>
              <a:rPr lang="en-US" dirty="0"/>
              <a:t>Apply the rule in slide 3. Ask yourself, what programming language the interviewer will be comfortable with? What programming language will most of the interviewers know? Is it C, C++, Java, Python, JavaScript?</a:t>
            </a:r>
          </a:p>
          <a:p>
            <a:pPr marL="285750" indent="-285750">
              <a:buFont typeface="Arial" panose="020B0604020202020204" pitchFamily="34" charset="0"/>
              <a:buChar char="•"/>
            </a:pPr>
            <a:r>
              <a:rPr lang="en-US" dirty="0"/>
              <a:t>You have to practice in a language that is used by 68% people. Your probability of speaking the same language increases the odds of passing the interview.</a:t>
            </a:r>
          </a:p>
        </p:txBody>
      </p:sp>
      <p:sp>
        <p:nvSpPr>
          <p:cNvPr id="5" name="Slide Number Placeholder 4">
            <a:extLst>
              <a:ext uri="{FF2B5EF4-FFF2-40B4-BE49-F238E27FC236}">
                <a16:creationId xmlns:a16="http://schemas.microsoft.com/office/drawing/2014/main" id="{E1457AA8-E31E-4478-AFEE-2ED6056C6ABF}"/>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1454514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EFC767-E7F7-4295-8907-6BA6FF91C892}"/>
              </a:ext>
            </a:extLst>
          </p:cNvPr>
          <p:cNvSpPr txBox="1"/>
          <p:nvPr/>
        </p:nvSpPr>
        <p:spPr>
          <a:xfrm>
            <a:off x="584462" y="575035"/>
            <a:ext cx="11067068" cy="5909310"/>
          </a:xfrm>
          <a:prstGeom prst="rect">
            <a:avLst/>
          </a:prstGeom>
          <a:noFill/>
        </p:spPr>
        <p:txBody>
          <a:bodyPr wrap="square" rtlCol="0">
            <a:spAutoFit/>
          </a:bodyPr>
          <a:lstStyle/>
          <a:p>
            <a:pPr algn="ctr"/>
            <a:r>
              <a:rPr lang="en-US" b="1" dirty="0"/>
              <a:t>Beginner material relevant to current times</a:t>
            </a:r>
          </a:p>
          <a:p>
            <a:pPr algn="ctr"/>
            <a:endParaRPr lang="en-US" dirty="0"/>
          </a:p>
          <a:p>
            <a:pPr marL="285750" indent="-285750" algn="just">
              <a:buFont typeface="Arial" panose="020B0604020202020204" pitchFamily="34" charset="0"/>
              <a:buChar char="•"/>
            </a:pPr>
            <a:r>
              <a:rPr lang="en-US" b="1" dirty="0"/>
              <a:t>Programming book – </a:t>
            </a:r>
            <a:r>
              <a:rPr lang="en-US" dirty="0"/>
              <a:t>Thinking in Java by Bruce Eckel</a:t>
            </a:r>
          </a:p>
          <a:p>
            <a:pPr marL="285750" indent="-285750" algn="just">
              <a:buFont typeface="Arial" panose="020B0604020202020204" pitchFamily="34" charset="0"/>
              <a:buChar char="•"/>
            </a:pPr>
            <a:r>
              <a:rPr lang="en-US" b="1" dirty="0"/>
              <a:t>Data Structures Beginner book – </a:t>
            </a:r>
            <a:r>
              <a:rPr lang="en-US" dirty="0">
                <a:hlinkClick r:id="rId2"/>
              </a:rPr>
              <a:t>Data Structures and Algorithms in Java</a:t>
            </a:r>
            <a:r>
              <a:rPr lang="en-US" dirty="0"/>
              <a:t> by Robert </a:t>
            </a:r>
            <a:r>
              <a:rPr lang="en-US" dirty="0" err="1"/>
              <a:t>Lafore</a:t>
            </a:r>
            <a:r>
              <a:rPr lang="en-US" dirty="0"/>
              <a:t>.</a:t>
            </a:r>
          </a:p>
          <a:p>
            <a:pPr marL="285750" indent="-285750" algn="just">
              <a:buFont typeface="Arial" panose="020B0604020202020204" pitchFamily="34" charset="0"/>
              <a:buChar char="•"/>
            </a:pPr>
            <a:r>
              <a:rPr lang="en-US" b="1" dirty="0"/>
              <a:t>Text book</a:t>
            </a:r>
            <a:r>
              <a:rPr lang="en-US" dirty="0"/>
              <a:t> - Introduction to Algorithms, 3rd Edition (The MIT Press) 3rd Edition by Thomas H. </a:t>
            </a:r>
            <a:r>
              <a:rPr lang="en-US" dirty="0" err="1"/>
              <a:t>Cormen</a:t>
            </a:r>
            <a:endParaRPr lang="en-US" dirty="0"/>
          </a:p>
          <a:p>
            <a:pPr marL="285750" indent="-285750" algn="just">
              <a:buFont typeface="Arial" panose="020B0604020202020204" pitchFamily="34" charset="0"/>
              <a:buChar char="•"/>
            </a:pPr>
            <a:r>
              <a:rPr lang="en-US" b="1" dirty="0"/>
              <a:t>Problem solving</a:t>
            </a:r>
            <a:r>
              <a:rPr lang="en-US" dirty="0"/>
              <a:t> - Cracking the Coding Interview: 189 Programming Questions and Solutions by Gayle </a:t>
            </a:r>
            <a:r>
              <a:rPr lang="en-US" dirty="0" err="1"/>
              <a:t>Laakmann</a:t>
            </a:r>
            <a:r>
              <a:rPr lang="en-US" dirty="0"/>
              <a:t> McDowell</a:t>
            </a:r>
          </a:p>
          <a:p>
            <a:pPr marL="285750" indent="-285750" algn="just">
              <a:buFont typeface="Arial" panose="020B0604020202020204" pitchFamily="34" charset="0"/>
              <a:buChar char="•"/>
            </a:pPr>
            <a:r>
              <a:rPr lang="en-US" b="1" dirty="0"/>
              <a:t>Probability work book</a:t>
            </a:r>
            <a:r>
              <a:rPr lang="en-US" dirty="0"/>
              <a:t> - Permutation, Combination and Probability: Basic to Advanced - Umesh Gupta</a:t>
            </a:r>
          </a:p>
          <a:p>
            <a:pPr marL="285750" indent="-285750" algn="just">
              <a:buFont typeface="Arial" panose="020B0604020202020204" pitchFamily="34" charset="0"/>
              <a:buChar char="•"/>
            </a:pPr>
            <a:r>
              <a:rPr lang="en-US" b="1" dirty="0"/>
              <a:t>Aptitude book</a:t>
            </a:r>
            <a:r>
              <a:rPr lang="en-US" dirty="0"/>
              <a:t> – Quantitative Aptitude by R. S. Aggarwal</a:t>
            </a:r>
          </a:p>
          <a:p>
            <a:pPr marL="285750" indent="-285750" algn="just">
              <a:buFont typeface="Arial" panose="020B0604020202020204" pitchFamily="34" charset="0"/>
              <a:buChar char="•"/>
            </a:pPr>
            <a:r>
              <a:rPr lang="en-US" b="1" dirty="0">
                <a:solidFill>
                  <a:srgbClr val="FF0000"/>
                </a:solidFill>
              </a:rPr>
              <a:t>Avoid</a:t>
            </a:r>
            <a:r>
              <a:rPr lang="en-US" dirty="0"/>
              <a:t> Hacker Rank, </a:t>
            </a:r>
            <a:r>
              <a:rPr lang="en-US" dirty="0" err="1"/>
              <a:t>Leetcode</a:t>
            </a:r>
            <a:r>
              <a:rPr lang="en-US" dirty="0"/>
              <a:t>, Educative.io, </a:t>
            </a:r>
            <a:r>
              <a:rPr lang="en-US" dirty="0" err="1"/>
              <a:t>Algoexpert</a:t>
            </a:r>
            <a:r>
              <a:rPr lang="en-US" dirty="0"/>
              <a:t> </a:t>
            </a:r>
            <a:r>
              <a:rPr lang="en-US" b="1" dirty="0"/>
              <a:t>until</a:t>
            </a:r>
            <a:r>
              <a:rPr lang="en-US" dirty="0"/>
              <a:t> Cracking the Coding Interview is finished.</a:t>
            </a:r>
          </a:p>
          <a:p>
            <a:pPr marL="285750" indent="-285750" algn="just">
              <a:buFont typeface="Arial" panose="020B0604020202020204" pitchFamily="34" charset="0"/>
              <a:buChar char="•"/>
            </a:pPr>
            <a:r>
              <a:rPr lang="en-US" b="1" dirty="0"/>
              <a:t>Free e-books</a:t>
            </a:r>
            <a:r>
              <a:rPr lang="en-US" dirty="0"/>
              <a:t> </a:t>
            </a:r>
          </a:p>
          <a:p>
            <a:pPr algn="just"/>
            <a:endParaRPr lang="en-US" dirty="0"/>
          </a:p>
          <a:p>
            <a:pPr marL="285750" indent="-285750" algn="just">
              <a:buFont typeface="Arial" panose="020B0604020202020204" pitchFamily="34" charset="0"/>
              <a:buChar char="•"/>
            </a:pPr>
            <a:endParaRPr lang="en-US" dirty="0"/>
          </a:p>
          <a:p>
            <a:pPr algn="ctr"/>
            <a:endParaRPr lang="en-US" dirty="0"/>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E1457AA8-E31E-4478-AFEE-2ED6056C6ABF}"/>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1244217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EFC767-E7F7-4295-8907-6BA6FF91C892}"/>
              </a:ext>
            </a:extLst>
          </p:cNvPr>
          <p:cNvSpPr txBox="1"/>
          <p:nvPr/>
        </p:nvSpPr>
        <p:spPr>
          <a:xfrm>
            <a:off x="584462" y="575035"/>
            <a:ext cx="11067068" cy="4801314"/>
          </a:xfrm>
          <a:prstGeom prst="rect">
            <a:avLst/>
          </a:prstGeom>
          <a:noFill/>
        </p:spPr>
        <p:txBody>
          <a:bodyPr wrap="square" rtlCol="0">
            <a:spAutoFit/>
          </a:bodyPr>
          <a:lstStyle/>
          <a:p>
            <a:pPr algn="ctr"/>
            <a:r>
              <a:rPr lang="en-US" b="1" dirty="0"/>
              <a:t>How to prepare for interviews?</a:t>
            </a:r>
          </a:p>
          <a:p>
            <a:pPr algn="ctr"/>
            <a:endParaRPr lang="en-US" dirty="0"/>
          </a:p>
          <a:p>
            <a:pPr marL="285750" indent="-285750" algn="just">
              <a:buFont typeface="Arial" panose="020B0604020202020204" pitchFamily="34" charset="0"/>
              <a:buChar char="•"/>
            </a:pPr>
            <a:r>
              <a:rPr lang="en-US" b="1" dirty="0"/>
              <a:t>Have a  GOAL</a:t>
            </a:r>
            <a:r>
              <a:rPr lang="en-US" dirty="0"/>
              <a:t> – Finish book X in 90 days. Spend Y </a:t>
            </a:r>
            <a:r>
              <a:rPr lang="en-US" dirty="0" err="1"/>
              <a:t>hrs</a:t>
            </a:r>
            <a:r>
              <a:rPr lang="en-US" dirty="0"/>
              <a:t> a day at time T everyday, including weekends.</a:t>
            </a:r>
          </a:p>
          <a:p>
            <a:pPr marL="285750" indent="-285750" algn="just">
              <a:buFont typeface="Arial" panose="020B0604020202020204" pitchFamily="34" charset="0"/>
              <a:buChar char="•"/>
            </a:pPr>
            <a:r>
              <a:rPr lang="en-US" b="1" dirty="0"/>
              <a:t>Ultradian Rhythm</a:t>
            </a:r>
            <a:r>
              <a:rPr lang="en-US" dirty="0"/>
              <a:t> of the Brain – Don’t study for more than 1.5 </a:t>
            </a:r>
            <a:r>
              <a:rPr lang="en-US" dirty="0" err="1"/>
              <a:t>hrs</a:t>
            </a:r>
            <a:r>
              <a:rPr lang="en-US" dirty="0"/>
              <a:t> in a stretch. You must take about 20 mins of rest between 1.5 </a:t>
            </a:r>
            <a:r>
              <a:rPr lang="en-US" dirty="0" err="1"/>
              <a:t>hrs</a:t>
            </a:r>
            <a:r>
              <a:rPr lang="en-US" dirty="0"/>
              <a:t> of study time. In the 1.5 </a:t>
            </a:r>
            <a:r>
              <a:rPr lang="en-US" dirty="0" err="1"/>
              <a:t>hrs</a:t>
            </a:r>
            <a:r>
              <a:rPr lang="en-US" dirty="0"/>
              <a:t> of study time, NO breaks.</a:t>
            </a:r>
          </a:p>
          <a:p>
            <a:pPr marL="285750" indent="-285750" algn="just">
              <a:buFont typeface="Arial" panose="020B0604020202020204" pitchFamily="34" charset="0"/>
              <a:buChar char="•"/>
            </a:pPr>
            <a:r>
              <a:rPr lang="en-US" b="1" dirty="0"/>
              <a:t>Read faster</a:t>
            </a:r>
            <a:r>
              <a:rPr lang="en-US" dirty="0"/>
              <a:t> with the index finger of your left hand as a visual guide.</a:t>
            </a:r>
          </a:p>
          <a:p>
            <a:pPr marL="285750" indent="-285750" algn="just">
              <a:buFont typeface="Arial" panose="020B0604020202020204" pitchFamily="34" charset="0"/>
              <a:buChar char="•"/>
            </a:pPr>
            <a:r>
              <a:rPr lang="en-US" dirty="0"/>
              <a:t>Your brain develops a habit - it’s called </a:t>
            </a:r>
            <a:r>
              <a:rPr lang="en-US" b="1" dirty="0"/>
              <a:t>Neuroplasticity</a:t>
            </a:r>
            <a:r>
              <a:rPr lang="en-US" dirty="0"/>
              <a:t>. Whatever direction you train your brain, it will develop that skill. </a:t>
            </a:r>
          </a:p>
          <a:p>
            <a:pPr marL="285750" indent="-285750" algn="just">
              <a:buFont typeface="Arial" panose="020B0604020202020204" pitchFamily="34" charset="0"/>
              <a:buChar char="•"/>
            </a:pPr>
            <a:r>
              <a:rPr lang="en-US" dirty="0"/>
              <a:t>Every day spend 15 minutes to do </a:t>
            </a:r>
            <a:r>
              <a:rPr lang="en-US" b="1" dirty="0"/>
              <a:t>speed reading</a:t>
            </a:r>
            <a:r>
              <a:rPr lang="en-US" dirty="0"/>
              <a:t>, take a 10 minute break and start your algorithm practice. In about 30 days, you will see sharp changes in your brain function. </a:t>
            </a:r>
          </a:p>
          <a:p>
            <a:pPr marL="285750" indent="-285750" algn="just">
              <a:buFont typeface="Arial" panose="020B0604020202020204" pitchFamily="34" charset="0"/>
              <a:buChar char="•"/>
            </a:pPr>
            <a:r>
              <a:rPr lang="en-US" dirty="0"/>
              <a:t>1 Algorithm a day and you can finish problem solving book in 6 months. If you can grasp 2 algorithms you can finish the book in 3 months. Feel free to code one and grasp the concept in the next one. Once you finish the book you will have lot of confidence and you can revisit unsolved problems.</a:t>
            </a:r>
          </a:p>
          <a:p>
            <a:pPr marL="285750" indent="-285750" algn="just">
              <a:buFont typeface="Arial" panose="020B0604020202020204" pitchFamily="34" charset="0"/>
              <a:buChar char="•"/>
            </a:pPr>
            <a:r>
              <a:rPr lang="en-US" dirty="0"/>
              <a:t>You should be able to code a medium or hard problem in 30 – 45 minutes.</a:t>
            </a:r>
          </a:p>
          <a:p>
            <a:pPr marL="285750" indent="-285750" algn="just">
              <a:buFont typeface="Arial" panose="020B0604020202020204" pitchFamily="34" charset="0"/>
              <a:buChar char="•"/>
            </a:pPr>
            <a:r>
              <a:rPr lang="en-US" dirty="0"/>
              <a:t>Give time everyday at the SAME time. Things work! Over a period of few years, you will see that you have become an expert problem solver.</a:t>
            </a:r>
          </a:p>
          <a:p>
            <a:pPr marL="285750" indent="-285750" algn="just">
              <a:buFont typeface="Arial" panose="020B0604020202020204" pitchFamily="34" charset="0"/>
              <a:buChar char="•"/>
            </a:pPr>
            <a:r>
              <a:rPr lang="en-US" b="1" dirty="0"/>
              <a:t>Reduce</a:t>
            </a:r>
            <a:r>
              <a:rPr lang="en-US" dirty="0"/>
              <a:t> TV, Social Media time to 30 mins and do it during the most non-productive hours of the day.</a:t>
            </a:r>
          </a:p>
        </p:txBody>
      </p:sp>
      <p:sp>
        <p:nvSpPr>
          <p:cNvPr id="5" name="Slide Number Placeholder 4">
            <a:extLst>
              <a:ext uri="{FF2B5EF4-FFF2-40B4-BE49-F238E27FC236}">
                <a16:creationId xmlns:a16="http://schemas.microsoft.com/office/drawing/2014/main" id="{E1457AA8-E31E-4478-AFEE-2ED6056C6ABF}"/>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1189695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EFC767-E7F7-4295-8907-6BA6FF91C892}"/>
              </a:ext>
            </a:extLst>
          </p:cNvPr>
          <p:cNvSpPr txBox="1"/>
          <p:nvPr/>
        </p:nvSpPr>
        <p:spPr>
          <a:xfrm>
            <a:off x="584462" y="575035"/>
            <a:ext cx="11067068" cy="3970318"/>
          </a:xfrm>
          <a:prstGeom prst="rect">
            <a:avLst/>
          </a:prstGeom>
          <a:noFill/>
        </p:spPr>
        <p:txBody>
          <a:bodyPr wrap="square" rtlCol="0">
            <a:spAutoFit/>
          </a:bodyPr>
          <a:lstStyle/>
          <a:p>
            <a:pPr algn="ctr"/>
            <a:r>
              <a:rPr lang="en-US" b="1" dirty="0"/>
              <a:t>How to be a good problem solver, long term?</a:t>
            </a:r>
          </a:p>
          <a:p>
            <a:pPr algn="just"/>
            <a:endParaRPr lang="en-US" dirty="0"/>
          </a:p>
          <a:p>
            <a:pPr marL="285750" indent="-285750" algn="just">
              <a:buFont typeface="Arial" panose="020B0604020202020204" pitchFamily="34" charset="0"/>
              <a:buChar char="•"/>
            </a:pPr>
            <a:r>
              <a:rPr lang="en-US" u="sng" dirty="0"/>
              <a:t>Bias and Variance </a:t>
            </a:r>
            <a:r>
              <a:rPr lang="en-US" dirty="0"/>
              <a:t>– If you solve for long term, you are solving for low variance – Pick a good text book and have a deep ground on fundamentals – introspect, ask questions, compare what you studied. If you are on Hacker Rank or Educative.io, you are solving for low bias. A combination of both is required in the long run.</a:t>
            </a:r>
          </a:p>
          <a:p>
            <a:pPr marL="285750" indent="-285750" algn="just">
              <a:buFont typeface="Arial" panose="020B0604020202020204" pitchFamily="34" charset="0"/>
              <a:buChar char="•"/>
            </a:pPr>
            <a:r>
              <a:rPr lang="en-US" u="sng" dirty="0"/>
              <a:t>Leaders are Readers</a:t>
            </a:r>
            <a:r>
              <a:rPr lang="en-US" dirty="0"/>
              <a:t> - People who read a lot of books are the most successful in the World; they read fast, so fast that their WPM is 600+.</a:t>
            </a:r>
          </a:p>
          <a:p>
            <a:pPr marL="285750" indent="-285750" algn="just">
              <a:buFont typeface="Arial" panose="020B0604020202020204" pitchFamily="34" charset="0"/>
              <a:buChar char="•"/>
            </a:pPr>
            <a:r>
              <a:rPr lang="en-US" dirty="0"/>
              <a:t>Have a </a:t>
            </a:r>
            <a:r>
              <a:rPr lang="en-US" u="sng" dirty="0"/>
              <a:t>plan</a:t>
            </a:r>
            <a:r>
              <a:rPr lang="en-US" dirty="0"/>
              <a:t>. For example, the author of these slides, is building “Probabilistic Algorithms” skill and has bought 2 books. He plans to read 1 book in 2 months, by going deep into each algorithm. By the end of 4 months, he would have known enough about the </a:t>
            </a:r>
            <a:r>
              <a:rPr lang="en-US" u="sng" dirty="0"/>
              <a:t>applications</a:t>
            </a:r>
            <a:r>
              <a:rPr lang="en-US" dirty="0"/>
              <a:t> of probabilistic algorithms.</a:t>
            </a:r>
          </a:p>
          <a:p>
            <a:pPr marL="285750" indent="-285750" algn="just">
              <a:buFont typeface="Arial" panose="020B0604020202020204" pitchFamily="34" charset="0"/>
              <a:buChar char="•"/>
            </a:pPr>
            <a:r>
              <a:rPr lang="en-US" dirty="0"/>
              <a:t>Be </a:t>
            </a:r>
            <a:r>
              <a:rPr lang="en-US" u="sng" dirty="0"/>
              <a:t>Full-Stack</a:t>
            </a:r>
            <a:r>
              <a:rPr lang="en-US" dirty="0"/>
              <a:t> – Know all the layers and master 1 or 2. What are the layers? Development, Back-End, UI, Testing, Databases, DevOps with at least 1 Cloud vendor. For this you need a plan and a  deadline.</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E1457AA8-E31E-4478-AFEE-2ED6056C6ABF}"/>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579296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E9AB52-B198-4560-A010-2A82808AD2F1}"/>
              </a:ext>
            </a:extLst>
          </p:cNvPr>
          <p:cNvSpPr txBox="1"/>
          <p:nvPr/>
        </p:nvSpPr>
        <p:spPr>
          <a:xfrm>
            <a:off x="659876" y="593889"/>
            <a:ext cx="9813303" cy="5909310"/>
          </a:xfrm>
          <a:prstGeom prst="rect">
            <a:avLst/>
          </a:prstGeom>
          <a:noFill/>
        </p:spPr>
        <p:txBody>
          <a:bodyPr wrap="square" rtlCol="0">
            <a:spAutoFit/>
          </a:bodyPr>
          <a:lstStyle/>
          <a:p>
            <a:pPr algn="ctr"/>
            <a:r>
              <a:rPr lang="en-US" b="1" dirty="0"/>
              <a:t>How to approach any problem? </a:t>
            </a:r>
          </a:p>
          <a:p>
            <a:pPr algn="ctr"/>
            <a:r>
              <a:rPr lang="en-US" b="1" dirty="0"/>
              <a:t>How to standout from other candidates?</a:t>
            </a:r>
          </a:p>
          <a:p>
            <a:endParaRPr lang="en-US" dirty="0"/>
          </a:p>
          <a:p>
            <a:r>
              <a:rPr lang="en-US" b="1" dirty="0"/>
              <a:t>Problem</a:t>
            </a:r>
            <a:r>
              <a:rPr lang="en-US" dirty="0"/>
              <a:t>: Find a number t in a sorted list A and return its index. </a:t>
            </a:r>
          </a:p>
          <a:p>
            <a:endParaRPr lang="en-US" dirty="0"/>
          </a:p>
          <a:p>
            <a:r>
              <a:rPr lang="en-US" b="1" dirty="0"/>
              <a:t>Solution 1</a:t>
            </a:r>
            <a:r>
              <a:rPr lang="en-US" dirty="0"/>
              <a:t>: Look up the number from the beginning and go till the point where you find. This is a brute force algorithm. Quick solution. No heuristic applied, no advantage of nature of data taken into consideration.  </a:t>
            </a:r>
          </a:p>
          <a:p>
            <a:endParaRPr lang="en-US" dirty="0"/>
          </a:p>
          <a:p>
            <a:r>
              <a:rPr lang="en-US" b="1" dirty="0"/>
              <a:t>Solution 2</a:t>
            </a:r>
            <a:r>
              <a:rPr lang="en-US" dirty="0"/>
              <a:t>: Don’t jump on to writing the code immediately. Ask follow up questions. These will help decide the datatypes to be used, iterative or recursive approach and other decisions. You don’t have to go to scalability issues, just ask what they are expecting. Is this just an algorithm question or much more. Have time and space complexity in mind when designing the algorithm. Apply the rules from 3. Remember, your code should be like a story, variable names tell a lot about how you think. The smallest things you do will tell others a lot!</a:t>
            </a:r>
          </a:p>
          <a:p>
            <a:endParaRPr lang="en-US" dirty="0"/>
          </a:p>
          <a:p>
            <a:endParaRPr lang="en-US" dirty="0"/>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0E5F0463-416B-4F1E-99D2-115B8AE70554}"/>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1705986277"/>
      </p:ext>
    </p:extLst>
  </p:cSld>
  <p:clrMapOvr>
    <a:masterClrMapping/>
  </p:clrMapOvr>
  <mc:AlternateContent xmlns:mc="http://schemas.openxmlformats.org/markup-compatibility/2006">
    <mc:Choice xmlns:p14="http://schemas.microsoft.com/office/powerpoint/2010/main" Requires="p14">
      <p:transition p14:dur="0" advTm="1000"/>
    </mc:Choice>
    <mc:Fallback>
      <p:transition advTm="1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59000"/>
                                  </p:stCondLst>
                                  <p:childTnLst>
                                    <p:set>
                                      <p:cBhvr>
                                        <p:cTn id="6" dur="1" fill="hold">
                                          <p:stCondLst>
                                            <p:cond delay="58999"/>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59000"/>
                                  </p:stCondLst>
                                  <p:childTnLst>
                                    <p:set>
                                      <p:cBhvr>
                                        <p:cTn id="10" dur="1" fill="hold">
                                          <p:stCondLst>
                                            <p:cond delay="58999"/>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59000"/>
                                  </p:stCondLst>
                                  <p:childTnLst>
                                    <p:set>
                                      <p:cBhvr>
                                        <p:cTn id="14" dur="1" fill="hold">
                                          <p:stCondLst>
                                            <p:cond delay="58999"/>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59000"/>
                                  </p:stCondLst>
                                  <p:childTnLst>
                                    <p:set>
                                      <p:cBhvr>
                                        <p:cTn id="18" dur="1" fill="hold">
                                          <p:stCondLst>
                                            <p:cond delay="58999"/>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59000"/>
                                  </p:stCondLst>
                                  <p:childTnLst>
                                    <p:set>
                                      <p:cBhvr>
                                        <p:cTn id="22" dur="1" fill="hold">
                                          <p:stCondLst>
                                            <p:cond delay="58999"/>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E9AB52-B198-4560-A010-2A82808AD2F1}"/>
              </a:ext>
            </a:extLst>
          </p:cNvPr>
          <p:cNvSpPr txBox="1"/>
          <p:nvPr/>
        </p:nvSpPr>
        <p:spPr>
          <a:xfrm>
            <a:off x="659876" y="593889"/>
            <a:ext cx="9813303" cy="5355312"/>
          </a:xfrm>
          <a:prstGeom prst="rect">
            <a:avLst/>
          </a:prstGeom>
          <a:noFill/>
        </p:spPr>
        <p:txBody>
          <a:bodyPr wrap="square" rtlCol="0">
            <a:spAutoFit/>
          </a:bodyPr>
          <a:lstStyle/>
          <a:p>
            <a:pPr algn="ctr"/>
            <a:r>
              <a:rPr lang="en-US" b="1" dirty="0"/>
              <a:t>Binary Search Algorithm</a:t>
            </a:r>
          </a:p>
          <a:p>
            <a:endParaRPr lang="en-US" dirty="0"/>
          </a:p>
          <a:p>
            <a:r>
              <a:rPr lang="en-US" b="1" dirty="0"/>
              <a:t>Problem</a:t>
            </a:r>
            <a:r>
              <a:rPr lang="en-US" dirty="0"/>
              <a:t>: Find a number t in a sorted list A and return its index.</a:t>
            </a:r>
          </a:p>
          <a:p>
            <a:endParaRPr lang="en-US" dirty="0"/>
          </a:p>
          <a:p>
            <a:r>
              <a:rPr lang="en-US" dirty="0"/>
              <a:t>int </a:t>
            </a:r>
            <a:r>
              <a:rPr lang="en-US" dirty="0" err="1"/>
              <a:t>binarySearch</a:t>
            </a:r>
            <a:r>
              <a:rPr lang="en-US" dirty="0"/>
              <a:t> (int t, </a:t>
            </a:r>
            <a:r>
              <a:rPr lang="en-US" dirty="0" err="1"/>
              <a:t>ArrayList</a:t>
            </a:r>
            <a:r>
              <a:rPr lang="en-US" dirty="0"/>
              <a:t>&lt;Integer&gt; A) {</a:t>
            </a:r>
          </a:p>
          <a:p>
            <a:r>
              <a:rPr lang="en-US" dirty="0"/>
              <a:t>	int L = 0;</a:t>
            </a:r>
          </a:p>
          <a:p>
            <a:r>
              <a:rPr lang="en-US" dirty="0"/>
              <a:t>	int U = </a:t>
            </a:r>
            <a:r>
              <a:rPr lang="en-US" dirty="0" err="1"/>
              <a:t>A.size</a:t>
            </a:r>
            <a:r>
              <a:rPr lang="en-US" dirty="0"/>
              <a:t>() - 1;</a:t>
            </a:r>
          </a:p>
          <a:p>
            <a:r>
              <a:rPr lang="en-US" dirty="0"/>
              <a:t>	while (L &lt;= U) {</a:t>
            </a:r>
          </a:p>
          <a:p>
            <a:r>
              <a:rPr lang="en-US" dirty="0"/>
              <a:t>		int M = (L + U) / 2;</a:t>
            </a:r>
          </a:p>
          <a:p>
            <a:r>
              <a:rPr lang="en-US" dirty="0"/>
              <a:t>		if (</a:t>
            </a:r>
            <a:r>
              <a:rPr lang="en-US" dirty="0" err="1"/>
              <a:t>A.get</a:t>
            </a:r>
            <a:r>
              <a:rPr lang="en-US" dirty="0"/>
              <a:t>(M) &lt; t) {</a:t>
            </a:r>
          </a:p>
          <a:p>
            <a:r>
              <a:rPr lang="en-US" dirty="0"/>
              <a:t>			L = M + 1;</a:t>
            </a:r>
          </a:p>
          <a:p>
            <a:r>
              <a:rPr lang="en-US" dirty="0"/>
              <a:t>		} else if (</a:t>
            </a:r>
            <a:r>
              <a:rPr lang="en-US" dirty="0" err="1"/>
              <a:t>A.get</a:t>
            </a:r>
            <a:r>
              <a:rPr lang="en-US" dirty="0"/>
              <a:t>(M) == t) {</a:t>
            </a:r>
          </a:p>
          <a:p>
            <a:r>
              <a:rPr lang="en-US" dirty="0"/>
              <a:t>			return M;</a:t>
            </a:r>
          </a:p>
          <a:p>
            <a:r>
              <a:rPr lang="en-US" dirty="0"/>
              <a:t>		} else {</a:t>
            </a:r>
          </a:p>
          <a:p>
            <a:r>
              <a:rPr lang="en-US" dirty="0"/>
              <a:t>			U = M - 1;</a:t>
            </a:r>
          </a:p>
          <a:p>
            <a:r>
              <a:rPr lang="en-US" dirty="0"/>
              <a:t>		}</a:t>
            </a:r>
          </a:p>
          <a:p>
            <a:r>
              <a:rPr lang="en-US" dirty="0"/>
              <a:t>	}</a:t>
            </a:r>
          </a:p>
          <a:p>
            <a:r>
              <a:rPr lang="en-US" dirty="0"/>
              <a:t>}</a:t>
            </a:r>
          </a:p>
          <a:p>
            <a:endParaRPr lang="en-US" dirty="0"/>
          </a:p>
        </p:txBody>
      </p:sp>
      <p:sp>
        <p:nvSpPr>
          <p:cNvPr id="3" name="Slide Number Placeholder 2">
            <a:extLst>
              <a:ext uri="{FF2B5EF4-FFF2-40B4-BE49-F238E27FC236}">
                <a16:creationId xmlns:a16="http://schemas.microsoft.com/office/drawing/2014/main" id="{F86B9B7D-65C3-4FFD-B16B-5245C31006E0}"/>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1003120558"/>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Avenir Next LT Pro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venir Next LT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211</TotalTime>
  <Words>1596</Words>
  <Application>Microsoft Office PowerPoint</Application>
  <PresentationFormat>Widescreen</PresentationFormat>
  <Paragraphs>158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Avenir Next LT Pro</vt:lpstr>
      <vt:lpstr>Avenir Next LT Pro Light</vt:lpstr>
      <vt:lpstr>Calibri</vt:lpstr>
      <vt:lpstr>RetrospectVTI</vt:lpstr>
      <vt:lpstr>Data Structures and Algorithms for  Nisvartha Foundation Students Session 1 May 9th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Structures and Algorithms </dc:title>
  <dc:creator>Kumaraguru</dc:creator>
  <cp:lastModifiedBy>Kumaraguru Muthuraj</cp:lastModifiedBy>
  <cp:revision>359</cp:revision>
  <dcterms:created xsi:type="dcterms:W3CDTF">2021-05-08T08:34:08Z</dcterms:created>
  <dcterms:modified xsi:type="dcterms:W3CDTF">2021-05-08T12:20:35Z</dcterms:modified>
</cp:coreProperties>
</file>